
<file path=[Content_Types].xml><?xml version="1.0" encoding="utf-8"?>
<Types xmlns="http://schemas.openxmlformats.org/package/2006/content-types">
  <Default Extension="gif" ContentType="image/gif"/>
  <Default Extension="jpeg" ContentType="image/jpeg"/>
  <Default Extension="jpg" ContentType="image/jpeg"/>
  <Default Extension="m4v" ContentType="video/unknown"/>
  <Default Extension="mov" ContentType="video/quicktime"/>
  <Default Extension="png" ContentType="image/png"/>
  <Default Extension="rels" ContentType="application/vnd.openxmlformats-package.relationships+xml"/>
  <Default Extension="ti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96" r:id="rId2"/>
    <p:sldId id="303" r:id="rId3"/>
    <p:sldId id="360" r:id="rId4"/>
    <p:sldId id="301" r:id="rId5"/>
    <p:sldId id="309" r:id="rId6"/>
    <p:sldId id="308" r:id="rId7"/>
    <p:sldId id="358" r:id="rId8"/>
    <p:sldId id="364" r:id="rId9"/>
    <p:sldId id="365" r:id="rId10"/>
    <p:sldId id="295" r:id="rId11"/>
    <p:sldId id="311" r:id="rId12"/>
    <p:sldId id="293" r:id="rId13"/>
    <p:sldId id="339" r:id="rId14"/>
    <p:sldId id="318" r:id="rId15"/>
    <p:sldId id="359" r:id="rId16"/>
    <p:sldId id="363" r:id="rId17"/>
    <p:sldId id="362" r:id="rId18"/>
    <p:sldId id="361" r:id="rId19"/>
    <p:sldId id="297" r:id="rId2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67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8" autoAdjust="0"/>
    <p:restoredTop sz="94737" autoAdjust="0"/>
  </p:normalViewPr>
  <p:slideViewPr>
    <p:cSldViewPr>
      <p:cViewPr varScale="1">
        <p:scale>
          <a:sx n="83" d="100"/>
          <a:sy n="83" d="100"/>
        </p:scale>
        <p:origin x="1236" y="78"/>
      </p:cViewPr>
      <p:guideLst>
        <p:guide orient="horz" pos="67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defTabSz="966788">
              <a:defRPr sz="1300"/>
            </a:lvl1pPr>
          </a:lstStyle>
          <a:p>
            <a:pPr>
              <a:defRPr/>
            </a:pPr>
            <a:endParaRPr lang="en-US"/>
          </a:p>
        </p:txBody>
      </p:sp>
      <p:sp>
        <p:nvSpPr>
          <p:cNvPr id="37891" name="Rectangle 3"/>
          <p:cNvSpPr>
            <a:spLocks noGrp="1" noChangeArrowheads="1"/>
          </p:cNvSpPr>
          <p:nvPr>
            <p:ph type="dt" sz="quarter" idx="1"/>
          </p:nvPr>
        </p:nvSpPr>
        <p:spPr bwMode="auto">
          <a:xfrm>
            <a:off x="4144963" y="0"/>
            <a:ext cx="3170237"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r" defTabSz="966788">
              <a:defRPr sz="1300"/>
            </a:lvl1pPr>
          </a:lstStyle>
          <a:p>
            <a:pPr>
              <a:defRPr/>
            </a:pPr>
            <a:endParaRPr lang="en-US"/>
          </a:p>
        </p:txBody>
      </p:sp>
      <p:sp>
        <p:nvSpPr>
          <p:cNvPr id="37892" name="Rectangle 4"/>
          <p:cNvSpPr>
            <a:spLocks noGrp="1" noChangeArrowheads="1"/>
          </p:cNvSpPr>
          <p:nvPr>
            <p:ph type="ftr" sz="quarter" idx="2"/>
          </p:nvPr>
        </p:nvSpPr>
        <p:spPr bwMode="auto">
          <a:xfrm>
            <a:off x="0" y="9121775"/>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defTabSz="966788">
              <a:defRPr sz="1300"/>
            </a:lvl1pPr>
          </a:lstStyle>
          <a:p>
            <a:pPr>
              <a:defRPr/>
            </a:pPr>
            <a:endParaRPr lang="en-US"/>
          </a:p>
        </p:txBody>
      </p:sp>
      <p:sp>
        <p:nvSpPr>
          <p:cNvPr id="37893" name="Rectangle 5"/>
          <p:cNvSpPr>
            <a:spLocks noGrp="1" noChangeArrowheads="1"/>
          </p:cNvSpPr>
          <p:nvPr>
            <p:ph type="sldNum" sz="quarter" idx="3"/>
          </p:nvPr>
        </p:nvSpPr>
        <p:spPr bwMode="auto">
          <a:xfrm>
            <a:off x="4144963" y="9121775"/>
            <a:ext cx="3170237"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r" defTabSz="966788">
              <a:defRPr sz="1300"/>
            </a:lvl1pPr>
          </a:lstStyle>
          <a:p>
            <a:pPr>
              <a:defRPr/>
            </a:pPr>
            <a:fld id="{B91386E2-D8FD-4E56-9ED2-E6EF0254F5C6}" type="slidenum">
              <a:rPr lang="en-US"/>
              <a:pPr>
                <a:defRPr/>
              </a:pPr>
              <a:t>‹#›</a:t>
            </a:fld>
            <a:endParaRPr lang="en-US"/>
          </a:p>
        </p:txBody>
      </p:sp>
    </p:spTree>
    <p:extLst>
      <p:ext uri="{BB962C8B-B14F-4D97-AF65-F5344CB8AC3E}">
        <p14:creationId xmlns:p14="http://schemas.microsoft.com/office/powerpoint/2010/main" val="418656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bwMode="auto">
          <a:xfrm>
            <a:off x="0"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104451" name="Rectangle 3"/>
          <p:cNvSpPr>
            <a:spLocks noGrp="1" noChangeArrowheads="1"/>
          </p:cNvSpPr>
          <p:nvPr>
            <p:ph type="dt" idx="1"/>
          </p:nvPr>
        </p:nvSpPr>
        <p:spPr bwMode="auto">
          <a:xfrm>
            <a:off x="4143375"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US"/>
          </a:p>
        </p:txBody>
      </p:sp>
      <p:sp>
        <p:nvSpPr>
          <p:cNvPr id="4096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4453" name="Rectangle 5"/>
          <p:cNvSpPr>
            <a:spLocks noGrp="1" noChangeArrowheads="1"/>
          </p:cNvSpPr>
          <p:nvPr>
            <p:ph type="body" sz="quarter" idx="3"/>
          </p:nvPr>
        </p:nvSpPr>
        <p:spPr bwMode="auto">
          <a:xfrm>
            <a:off x="731838" y="4560888"/>
            <a:ext cx="5851525"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4454" name="Rectangle 6"/>
          <p:cNvSpPr>
            <a:spLocks noGrp="1" noChangeArrowheads="1"/>
          </p:cNvSpPr>
          <p:nvPr>
            <p:ph type="ftr" sz="quarter" idx="4"/>
          </p:nvPr>
        </p:nvSpPr>
        <p:spPr bwMode="auto">
          <a:xfrm>
            <a:off x="0" y="9120188"/>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104455" name="Rectangle 7"/>
          <p:cNvSpPr>
            <a:spLocks noGrp="1" noChangeArrowheads="1"/>
          </p:cNvSpPr>
          <p:nvPr>
            <p:ph type="sldNum" sz="quarter" idx="5"/>
          </p:nvPr>
        </p:nvSpPr>
        <p:spPr bwMode="auto">
          <a:xfrm>
            <a:off x="4143375" y="9120188"/>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09121210-6F6B-46FC-A1DE-CFB4CA66CD53}" type="slidenum">
              <a:rPr lang="en-US"/>
              <a:pPr>
                <a:defRPr/>
              </a:pPr>
              <a:t>‹#›</a:t>
            </a:fld>
            <a:endParaRPr lang="en-US"/>
          </a:p>
        </p:txBody>
      </p:sp>
    </p:spTree>
    <p:extLst>
      <p:ext uri="{BB962C8B-B14F-4D97-AF65-F5344CB8AC3E}">
        <p14:creationId xmlns:p14="http://schemas.microsoft.com/office/powerpoint/2010/main" val="2650562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9121210-6F6B-46FC-A1DE-CFB4CA66CD53}" type="slidenum">
              <a:rPr lang="en-US" smtClean="0"/>
              <a:pPr>
                <a:defRPr/>
              </a:pPr>
              <a:t>15</a:t>
            </a:fld>
            <a:endParaRPr lang="en-US"/>
          </a:p>
        </p:txBody>
      </p:sp>
    </p:spTree>
    <p:extLst>
      <p:ext uri="{BB962C8B-B14F-4D97-AF65-F5344CB8AC3E}">
        <p14:creationId xmlns:p14="http://schemas.microsoft.com/office/powerpoint/2010/main" val="3225554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9121210-6F6B-46FC-A1DE-CFB4CA66CD53}" type="slidenum">
              <a:rPr lang="en-US" smtClean="0"/>
              <a:pPr>
                <a:defRPr/>
              </a:pPr>
              <a:t>16</a:t>
            </a:fld>
            <a:endParaRPr lang="en-US"/>
          </a:p>
        </p:txBody>
      </p:sp>
    </p:spTree>
    <p:extLst>
      <p:ext uri="{BB962C8B-B14F-4D97-AF65-F5344CB8AC3E}">
        <p14:creationId xmlns:p14="http://schemas.microsoft.com/office/powerpoint/2010/main" val="1004154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3FC0C4-E4B3-47E1-AC19-22D75B6D1BDA}" type="slidenum">
              <a:rPr lang="en-US"/>
              <a:pPr>
                <a:defRPr/>
              </a:pPr>
              <a:t>‹#›</a:t>
            </a:fld>
            <a:endParaRPr lang="en-US"/>
          </a:p>
        </p:txBody>
      </p:sp>
    </p:spTree>
    <p:extLst>
      <p:ext uri="{BB962C8B-B14F-4D97-AF65-F5344CB8AC3E}">
        <p14:creationId xmlns:p14="http://schemas.microsoft.com/office/powerpoint/2010/main" val="1012546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C31D48-055D-452E-91B0-C239CACA490E}" type="slidenum">
              <a:rPr lang="en-US"/>
              <a:pPr>
                <a:defRPr/>
              </a:pPr>
              <a:t>‹#›</a:t>
            </a:fld>
            <a:endParaRPr lang="en-US"/>
          </a:p>
        </p:txBody>
      </p:sp>
    </p:spTree>
    <p:extLst>
      <p:ext uri="{BB962C8B-B14F-4D97-AF65-F5344CB8AC3E}">
        <p14:creationId xmlns:p14="http://schemas.microsoft.com/office/powerpoint/2010/main" val="377820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76200"/>
            <a:ext cx="2095500" cy="6019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 y="76200"/>
            <a:ext cx="6134100" cy="6019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4CC824-7F7C-459C-A4B3-AD517AFC940B}" type="slidenum">
              <a:rPr lang="en-US"/>
              <a:pPr>
                <a:defRPr/>
              </a:pPr>
              <a:t>‹#›</a:t>
            </a:fld>
            <a:endParaRPr lang="en-US"/>
          </a:p>
        </p:txBody>
      </p:sp>
    </p:spTree>
    <p:extLst>
      <p:ext uri="{BB962C8B-B14F-4D97-AF65-F5344CB8AC3E}">
        <p14:creationId xmlns:p14="http://schemas.microsoft.com/office/powerpoint/2010/main" val="43260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 y="76200"/>
            <a:ext cx="8382000" cy="6019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7086083-86C5-45DF-B3ED-94C947D616AF}" type="slidenum">
              <a:rPr lang="en-US"/>
              <a:pPr>
                <a:defRPr/>
              </a:pPr>
              <a:t>‹#›</a:t>
            </a:fld>
            <a:endParaRPr lang="en-US"/>
          </a:p>
        </p:txBody>
      </p:sp>
    </p:spTree>
    <p:extLst>
      <p:ext uri="{BB962C8B-B14F-4D97-AF65-F5344CB8AC3E}">
        <p14:creationId xmlns:p14="http://schemas.microsoft.com/office/powerpoint/2010/main" val="41501370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7162800" cy="6096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0E6B468-D32D-4E1E-AD19-3A049AC1132A}" type="slidenum">
              <a:rPr lang="en-US"/>
              <a:pPr>
                <a:defRPr/>
              </a:pPr>
              <a:t>‹#›</a:t>
            </a:fld>
            <a:endParaRPr lang="en-US"/>
          </a:p>
        </p:txBody>
      </p:sp>
    </p:spTree>
    <p:extLst>
      <p:ext uri="{BB962C8B-B14F-4D97-AF65-F5344CB8AC3E}">
        <p14:creationId xmlns:p14="http://schemas.microsoft.com/office/powerpoint/2010/main" val="2832855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54AC70E-690F-45A0-8DD6-DE5DA54CD91A}" type="slidenum">
              <a:rPr lang="en-US"/>
              <a:pPr>
                <a:defRPr/>
              </a:pPr>
              <a:t>‹#›</a:t>
            </a:fld>
            <a:endParaRPr lang="en-US"/>
          </a:p>
        </p:txBody>
      </p:sp>
    </p:spTree>
    <p:extLst>
      <p:ext uri="{BB962C8B-B14F-4D97-AF65-F5344CB8AC3E}">
        <p14:creationId xmlns:p14="http://schemas.microsoft.com/office/powerpoint/2010/main" val="836911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D3F733-5DB6-4E99-998A-61DCAD818BCF}" type="slidenum">
              <a:rPr lang="en-US"/>
              <a:pPr>
                <a:defRPr/>
              </a:pPr>
              <a:t>‹#›</a:t>
            </a:fld>
            <a:endParaRPr lang="en-US"/>
          </a:p>
        </p:txBody>
      </p:sp>
    </p:spTree>
    <p:extLst>
      <p:ext uri="{BB962C8B-B14F-4D97-AF65-F5344CB8AC3E}">
        <p14:creationId xmlns:p14="http://schemas.microsoft.com/office/powerpoint/2010/main" val="1719058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710E48-6674-494D-AFB5-882B3C153FDC}" type="slidenum">
              <a:rPr lang="en-US"/>
              <a:pPr>
                <a:defRPr/>
              </a:pPr>
              <a:t>‹#›</a:t>
            </a:fld>
            <a:endParaRPr lang="en-US"/>
          </a:p>
        </p:txBody>
      </p:sp>
    </p:spTree>
    <p:extLst>
      <p:ext uri="{BB962C8B-B14F-4D97-AF65-F5344CB8AC3E}">
        <p14:creationId xmlns:p14="http://schemas.microsoft.com/office/powerpoint/2010/main" val="743916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5F1FB9A-0D69-46DA-8732-CCAC5F575F29}" type="slidenum">
              <a:rPr lang="en-US"/>
              <a:pPr>
                <a:defRPr/>
              </a:pPr>
              <a:t>‹#›</a:t>
            </a:fld>
            <a:endParaRPr lang="en-US"/>
          </a:p>
        </p:txBody>
      </p:sp>
    </p:spTree>
    <p:extLst>
      <p:ext uri="{BB962C8B-B14F-4D97-AF65-F5344CB8AC3E}">
        <p14:creationId xmlns:p14="http://schemas.microsoft.com/office/powerpoint/2010/main" val="3692739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FD3D9D7-6570-472A-8F19-BB9B7A3D955F}" type="slidenum">
              <a:rPr lang="en-US"/>
              <a:pPr>
                <a:defRPr/>
              </a:pPr>
              <a:t>‹#›</a:t>
            </a:fld>
            <a:endParaRPr lang="en-US"/>
          </a:p>
        </p:txBody>
      </p:sp>
    </p:spTree>
    <p:extLst>
      <p:ext uri="{BB962C8B-B14F-4D97-AF65-F5344CB8AC3E}">
        <p14:creationId xmlns:p14="http://schemas.microsoft.com/office/powerpoint/2010/main" val="2996505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2FEADBF-EFE1-41F8-958C-F447BC0AD6C6}" type="slidenum">
              <a:rPr lang="en-US"/>
              <a:pPr>
                <a:defRPr/>
              </a:pPr>
              <a:t>‹#›</a:t>
            </a:fld>
            <a:endParaRPr lang="en-US"/>
          </a:p>
        </p:txBody>
      </p:sp>
    </p:spTree>
    <p:extLst>
      <p:ext uri="{BB962C8B-B14F-4D97-AF65-F5344CB8AC3E}">
        <p14:creationId xmlns:p14="http://schemas.microsoft.com/office/powerpoint/2010/main" val="507055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9CBB87-DEC2-477F-BDA1-1E1C7DD7FF3C}" type="slidenum">
              <a:rPr lang="en-US"/>
              <a:pPr>
                <a:defRPr/>
              </a:pPr>
              <a:t>‹#›</a:t>
            </a:fld>
            <a:endParaRPr lang="en-US"/>
          </a:p>
        </p:txBody>
      </p:sp>
    </p:spTree>
    <p:extLst>
      <p:ext uri="{BB962C8B-B14F-4D97-AF65-F5344CB8AC3E}">
        <p14:creationId xmlns:p14="http://schemas.microsoft.com/office/powerpoint/2010/main" val="726151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03E086-474B-40EC-8E3B-6D1D0C6C0CC4}" type="slidenum">
              <a:rPr lang="en-US"/>
              <a:pPr>
                <a:defRPr/>
              </a:pPr>
              <a:t>‹#›</a:t>
            </a:fld>
            <a:endParaRPr lang="en-US"/>
          </a:p>
        </p:txBody>
      </p:sp>
    </p:spTree>
    <p:extLst>
      <p:ext uri="{BB962C8B-B14F-4D97-AF65-F5344CB8AC3E}">
        <p14:creationId xmlns:p14="http://schemas.microsoft.com/office/powerpoint/2010/main" val="2449190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 y="76200"/>
            <a:ext cx="7162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CC381B6B-FE4C-4CAB-B68D-CCA05DAB6CF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Lst>
  <p:txStyles>
    <p:titleStyle>
      <a:lvl1pPr algn="l" rtl="0" eaLnBrk="0" fontAlgn="base" hangingPunct="0">
        <a:spcBef>
          <a:spcPct val="0"/>
        </a:spcBef>
        <a:spcAft>
          <a:spcPct val="0"/>
        </a:spcAft>
        <a:defRPr sz="2400">
          <a:solidFill>
            <a:srgbClr val="003399"/>
          </a:solidFill>
          <a:latin typeface="+mj-lt"/>
          <a:ea typeface="+mj-ea"/>
          <a:cs typeface="+mj-cs"/>
        </a:defRPr>
      </a:lvl1pPr>
      <a:lvl2pPr algn="l" rtl="0" eaLnBrk="0" fontAlgn="base" hangingPunct="0">
        <a:spcBef>
          <a:spcPct val="0"/>
        </a:spcBef>
        <a:spcAft>
          <a:spcPct val="0"/>
        </a:spcAft>
        <a:defRPr sz="2400">
          <a:solidFill>
            <a:srgbClr val="003399"/>
          </a:solidFill>
          <a:latin typeface="Arial" charset="0"/>
        </a:defRPr>
      </a:lvl2pPr>
      <a:lvl3pPr algn="l" rtl="0" eaLnBrk="0" fontAlgn="base" hangingPunct="0">
        <a:spcBef>
          <a:spcPct val="0"/>
        </a:spcBef>
        <a:spcAft>
          <a:spcPct val="0"/>
        </a:spcAft>
        <a:defRPr sz="2400">
          <a:solidFill>
            <a:srgbClr val="003399"/>
          </a:solidFill>
          <a:latin typeface="Arial" charset="0"/>
        </a:defRPr>
      </a:lvl3pPr>
      <a:lvl4pPr algn="l" rtl="0" eaLnBrk="0" fontAlgn="base" hangingPunct="0">
        <a:spcBef>
          <a:spcPct val="0"/>
        </a:spcBef>
        <a:spcAft>
          <a:spcPct val="0"/>
        </a:spcAft>
        <a:defRPr sz="2400">
          <a:solidFill>
            <a:srgbClr val="003399"/>
          </a:solidFill>
          <a:latin typeface="Arial" charset="0"/>
        </a:defRPr>
      </a:lvl4pPr>
      <a:lvl5pPr algn="l" rtl="0" eaLnBrk="0" fontAlgn="base" hangingPunct="0">
        <a:spcBef>
          <a:spcPct val="0"/>
        </a:spcBef>
        <a:spcAft>
          <a:spcPct val="0"/>
        </a:spcAft>
        <a:defRPr sz="2400">
          <a:solidFill>
            <a:srgbClr val="003399"/>
          </a:solidFill>
          <a:latin typeface="Arial" charset="0"/>
        </a:defRPr>
      </a:lvl5pPr>
      <a:lvl6pPr marL="457200" algn="l" rtl="0" fontAlgn="base">
        <a:spcBef>
          <a:spcPct val="0"/>
        </a:spcBef>
        <a:spcAft>
          <a:spcPct val="0"/>
        </a:spcAft>
        <a:defRPr sz="2400">
          <a:solidFill>
            <a:srgbClr val="003399"/>
          </a:solidFill>
          <a:latin typeface="Arial" charset="0"/>
        </a:defRPr>
      </a:lvl6pPr>
      <a:lvl7pPr marL="914400" algn="l" rtl="0" fontAlgn="base">
        <a:spcBef>
          <a:spcPct val="0"/>
        </a:spcBef>
        <a:spcAft>
          <a:spcPct val="0"/>
        </a:spcAft>
        <a:defRPr sz="2400">
          <a:solidFill>
            <a:srgbClr val="003399"/>
          </a:solidFill>
          <a:latin typeface="Arial" charset="0"/>
        </a:defRPr>
      </a:lvl7pPr>
      <a:lvl8pPr marL="1371600" algn="l" rtl="0" fontAlgn="base">
        <a:spcBef>
          <a:spcPct val="0"/>
        </a:spcBef>
        <a:spcAft>
          <a:spcPct val="0"/>
        </a:spcAft>
        <a:defRPr sz="2400">
          <a:solidFill>
            <a:srgbClr val="003399"/>
          </a:solidFill>
          <a:latin typeface="Arial" charset="0"/>
        </a:defRPr>
      </a:lvl8pPr>
      <a:lvl9pPr marL="1828800" algn="l" rtl="0" fontAlgn="base">
        <a:spcBef>
          <a:spcPct val="0"/>
        </a:spcBef>
        <a:spcAft>
          <a:spcPct val="0"/>
        </a:spcAft>
        <a:defRPr sz="2400">
          <a:solidFill>
            <a:srgbClr val="003399"/>
          </a:solidFill>
          <a:latin typeface="Arial" charset="0"/>
        </a:defRPr>
      </a:lvl9pPr>
    </p:titleStyle>
    <p:bodyStyle>
      <a:lvl1pPr marL="342900" indent="-342900" algn="l" rtl="0" eaLnBrk="0" fontAlgn="base" hangingPunct="0">
        <a:spcBef>
          <a:spcPct val="20000"/>
        </a:spcBef>
        <a:spcAft>
          <a:spcPct val="0"/>
        </a:spcAft>
        <a:buClr>
          <a:srgbClr val="003399"/>
        </a:buClr>
        <a:buSzPct val="12500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003399"/>
        </a:buClr>
        <a:buSzPct val="50000"/>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jpg"/><Relationship Id="rId2" Type="http://schemas.openxmlformats.org/officeDocument/2006/relationships/image" Target="../media/image13.png"/><Relationship Id="rId1" Type="http://schemas.openxmlformats.org/officeDocument/2006/relationships/slideLayout" Target="../slideLayouts/slideLayout13.xml"/><Relationship Id="rId6" Type="http://schemas.openxmlformats.org/officeDocument/2006/relationships/image" Target="../media/image17.jp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25.tif"/><Relationship Id="rId3" Type="http://schemas.openxmlformats.org/officeDocument/2006/relationships/slideLayout" Target="../slideLayouts/slideLayout2.xml"/><Relationship Id="rId7" Type="http://schemas.openxmlformats.org/officeDocument/2006/relationships/image" Target="../media/image24.gif"/><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23.png"/><Relationship Id="rId11" Type="http://schemas.openxmlformats.org/officeDocument/2006/relationships/image" Target="../media/image28.wmf"/><Relationship Id="rId5" Type="http://schemas.openxmlformats.org/officeDocument/2006/relationships/image" Target="../media/image22.jpg"/><Relationship Id="rId10" Type="http://schemas.openxmlformats.org/officeDocument/2006/relationships/image" Target="../media/image27.jpeg"/><Relationship Id="rId4" Type="http://schemas.openxmlformats.org/officeDocument/2006/relationships/image" Target="../media/image1.gif"/><Relationship Id="rId9" Type="http://schemas.openxmlformats.org/officeDocument/2006/relationships/image" Target="../media/image26.gif"/></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5.png"/><Relationship Id="rId2" Type="http://schemas.openxmlformats.org/officeDocument/2006/relationships/video" Target="../media/media1.m4v"/><Relationship Id="rId1" Type="http://schemas.microsoft.com/office/2007/relationships/media" Target="../media/media1.m4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81000" y="304800"/>
            <a:ext cx="8534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4163" indent="-284163"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ClrTx/>
              <a:buSzTx/>
              <a:buFontTx/>
              <a:buNone/>
            </a:pPr>
            <a:r>
              <a:rPr lang="en-US" altLang="en-US" sz="3200" dirty="0">
                <a:latin typeface="Times New Roman" pitchFamily="18" charset="0"/>
              </a:rPr>
              <a:t>BMEN 4001: Quantitative Physiology I</a:t>
            </a:r>
          </a:p>
          <a:p>
            <a:pPr algn="ctr" eaLnBrk="1" hangingPunct="1">
              <a:spcBef>
                <a:spcPct val="0"/>
              </a:spcBef>
              <a:buClrTx/>
              <a:buSzTx/>
              <a:buFontTx/>
              <a:buNone/>
            </a:pPr>
            <a:r>
              <a:rPr lang="en-US" altLang="en-US" sz="3200" dirty="0">
                <a:latin typeface="Times New Roman" pitchFamily="18" charset="0"/>
              </a:rPr>
              <a:t>Molecules and Cells</a:t>
            </a:r>
          </a:p>
        </p:txBody>
      </p:sp>
      <p:sp>
        <p:nvSpPr>
          <p:cNvPr id="14339" name="Text Box 6"/>
          <p:cNvSpPr txBox="1">
            <a:spLocks noChangeArrowheads="1"/>
          </p:cNvSpPr>
          <p:nvPr/>
        </p:nvSpPr>
        <p:spPr bwMode="auto">
          <a:xfrm>
            <a:off x="1409700" y="1676400"/>
            <a:ext cx="6324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4163" indent="-284163"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ClrTx/>
              <a:buSzTx/>
              <a:buFontTx/>
              <a:buNone/>
            </a:pPr>
            <a:r>
              <a:rPr lang="en-US" altLang="en-US" sz="2400" dirty="0">
                <a:latin typeface="Times New Roman" pitchFamily="18" charset="0"/>
              </a:rPr>
              <a:t>Prof. Lance Kam</a:t>
            </a:r>
          </a:p>
          <a:p>
            <a:pPr algn="ctr" eaLnBrk="1" hangingPunct="1">
              <a:spcBef>
                <a:spcPct val="0"/>
              </a:spcBef>
              <a:buClrTx/>
              <a:buSzTx/>
              <a:buFontTx/>
              <a:buNone/>
            </a:pPr>
            <a:r>
              <a:rPr lang="en-US" altLang="en-US" sz="2400" dirty="0" err="1">
                <a:latin typeface="Times New Roman" pitchFamily="18" charset="0"/>
              </a:rPr>
              <a:t>ph</a:t>
            </a:r>
            <a:r>
              <a:rPr lang="en-US" altLang="en-US" sz="2400" dirty="0">
                <a:latin typeface="Times New Roman" pitchFamily="18" charset="0"/>
              </a:rPr>
              <a:t>: 854-8611</a:t>
            </a:r>
          </a:p>
          <a:p>
            <a:pPr algn="ctr" eaLnBrk="1" hangingPunct="1">
              <a:spcBef>
                <a:spcPct val="0"/>
              </a:spcBef>
              <a:buClrTx/>
              <a:buSzTx/>
              <a:buFontTx/>
              <a:buNone/>
            </a:pPr>
            <a:r>
              <a:rPr lang="en-US" altLang="en-US" sz="2400" dirty="0">
                <a:latin typeface="Times New Roman" pitchFamily="18" charset="0"/>
              </a:rPr>
              <a:t>email: lk2141@columbia.edu lance.kam@columbia.edu</a:t>
            </a:r>
          </a:p>
        </p:txBody>
      </p:sp>
      <p:sp>
        <p:nvSpPr>
          <p:cNvPr id="14340" name="Text Box 7"/>
          <p:cNvSpPr txBox="1">
            <a:spLocks noChangeArrowheads="1"/>
          </p:cNvSpPr>
          <p:nvPr/>
        </p:nvSpPr>
        <p:spPr bwMode="auto">
          <a:xfrm>
            <a:off x="2438400" y="3886200"/>
            <a:ext cx="63246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4163" indent="-284163"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SzTx/>
            </a:pPr>
            <a:r>
              <a:rPr lang="en-US" altLang="en-US" dirty="0">
                <a:solidFill>
                  <a:srgbClr val="003399"/>
                </a:solidFill>
                <a:latin typeface="Times New Roman" pitchFamily="18" charset="0"/>
              </a:rPr>
              <a:t>Overview of course content</a:t>
            </a:r>
          </a:p>
          <a:p>
            <a:pPr eaLnBrk="1" hangingPunct="1">
              <a:spcBef>
                <a:spcPct val="0"/>
              </a:spcBef>
              <a:buClrTx/>
              <a:buSzTx/>
            </a:pPr>
            <a:r>
              <a:rPr lang="en-US" altLang="en-US" dirty="0">
                <a:solidFill>
                  <a:srgbClr val="003399"/>
                </a:solidFill>
                <a:latin typeface="Times New Roman" pitchFamily="18" charset="0"/>
              </a:rPr>
              <a:t>Texts and resources</a:t>
            </a:r>
          </a:p>
          <a:p>
            <a:pPr eaLnBrk="1" hangingPunct="1">
              <a:spcBef>
                <a:spcPct val="0"/>
              </a:spcBef>
              <a:buClrTx/>
              <a:buSzTx/>
            </a:pPr>
            <a:r>
              <a:rPr lang="en-US" altLang="en-US" dirty="0">
                <a:solidFill>
                  <a:srgbClr val="003399"/>
                </a:solidFill>
                <a:latin typeface="Times New Roman" pitchFamily="18" charset="0"/>
              </a:rPr>
              <a:t>Evaluation and grading</a:t>
            </a:r>
          </a:p>
          <a:p>
            <a:pPr eaLnBrk="1" hangingPunct="1">
              <a:spcBef>
                <a:spcPct val="0"/>
              </a:spcBef>
              <a:buClrTx/>
              <a:buSzTx/>
            </a:pPr>
            <a:r>
              <a:rPr lang="en-US" altLang="en-US" dirty="0">
                <a:solidFill>
                  <a:srgbClr val="003399"/>
                </a:solidFill>
                <a:latin typeface="Times New Roman" pitchFamily="18" charset="0"/>
              </a:rPr>
              <a:t>Schedule</a:t>
            </a:r>
          </a:p>
          <a:p>
            <a:pPr eaLnBrk="1" hangingPunct="1">
              <a:spcBef>
                <a:spcPct val="0"/>
              </a:spcBef>
              <a:buClrTx/>
              <a:buSzTx/>
            </a:pPr>
            <a:r>
              <a:rPr lang="en-US" altLang="en-US" dirty="0">
                <a:solidFill>
                  <a:srgbClr val="003399"/>
                </a:solidFill>
                <a:latin typeface="Times New Roman" pitchFamily="18" charset="0"/>
              </a:rPr>
              <a:t>Tips for success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90600" y="0"/>
            <a:ext cx="7162800" cy="609600"/>
          </a:xfrm>
        </p:spPr>
        <p:txBody>
          <a:bodyPr/>
          <a:lstStyle/>
          <a:p>
            <a:pPr algn="ctr" eaLnBrk="1" hangingPunct="1"/>
            <a:r>
              <a:rPr lang="en-US" altLang="en-US"/>
              <a:t>Texts</a:t>
            </a:r>
          </a:p>
        </p:txBody>
      </p:sp>
      <p:sp>
        <p:nvSpPr>
          <p:cNvPr id="22531"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2" name="Rectangle 6"/>
          <p:cNvSpPr>
            <a:spLocks noChangeArrowheads="1"/>
          </p:cNvSpPr>
          <p:nvPr/>
        </p:nvSpPr>
        <p:spPr bwMode="auto">
          <a:xfrm>
            <a:off x="533400" y="762000"/>
            <a:ext cx="820737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2400" dirty="0"/>
              <a:t>WF Boron and EL </a:t>
            </a:r>
            <a:r>
              <a:rPr lang="en-US" altLang="en-US" sz="2400" dirty="0" err="1"/>
              <a:t>Boulpaep</a:t>
            </a:r>
            <a:r>
              <a:rPr lang="en-US" altLang="en-US" sz="2400" dirty="0"/>
              <a:t>, “Medical Physiology”, Elsevier, 3e</a:t>
            </a:r>
            <a:r>
              <a:rPr lang="en-US" altLang="en-US" sz="2400" baseline="30000" dirty="0"/>
              <a:t> </a:t>
            </a:r>
            <a:r>
              <a:rPr lang="en-US" altLang="en-US" sz="2400" dirty="0"/>
              <a:t>edition, 2016.</a:t>
            </a:r>
          </a:p>
          <a:p>
            <a:pPr eaLnBrk="1" hangingPunct="1"/>
            <a:r>
              <a:rPr lang="en-US" altLang="en-US" sz="2400" dirty="0"/>
              <a:t>Course pack, consisting of chapters from</a:t>
            </a:r>
          </a:p>
          <a:p>
            <a:pPr lvl="1" eaLnBrk="1" hangingPunct="1"/>
            <a:r>
              <a:rPr lang="en-US" altLang="en-US" dirty="0"/>
              <a:t>J Keener and J </a:t>
            </a:r>
            <a:r>
              <a:rPr lang="en-US" altLang="en-US" dirty="0" err="1"/>
              <a:t>Sneyd</a:t>
            </a:r>
            <a:r>
              <a:rPr lang="en-US" altLang="en-US" dirty="0"/>
              <a:t>, “Mathematical Physiology”, Springer, 1998, Ch. 1 &amp; 2. ISBN: 0387983813 </a:t>
            </a:r>
          </a:p>
          <a:p>
            <a:pPr lvl="1" eaLnBrk="1" hangingPunct="1"/>
            <a:r>
              <a:rPr lang="en-US" altLang="en-US" dirty="0"/>
              <a:t>P Nelson, “Biological Physics”, Freeman and Company, 2004, Ch. 4 &amp; 12. ISBN: 0716743728</a:t>
            </a:r>
          </a:p>
          <a:p>
            <a:pPr eaLnBrk="1" hangingPunct="1"/>
            <a:r>
              <a:rPr lang="en-US" altLang="en-US" sz="2400" dirty="0"/>
              <a:t>Calculator/computer, some numerical steps</a:t>
            </a:r>
            <a:br>
              <a:rPr lang="en-US" altLang="en-US" sz="2400" dirty="0"/>
            </a:br>
            <a:r>
              <a:rPr lang="en-US" altLang="en-US" sz="2400" dirty="0"/>
              <a:t>can use Excel, Sheets, MATLAB, Python, etc.</a:t>
            </a:r>
          </a:p>
          <a:p>
            <a:pPr eaLnBrk="1" hangingPunct="1"/>
            <a:r>
              <a:rPr lang="en-US" altLang="en-US" sz="2400" dirty="0"/>
              <a:t>Exams require scientific calculators (graphing calculators are allowed but not needed).</a:t>
            </a:r>
          </a:p>
          <a:p>
            <a:pPr eaLnBrk="1" hangingPunct="1"/>
            <a:r>
              <a:rPr lang="en-US" altLang="en-US" sz="2400" dirty="0"/>
              <a:t>Access to MATLAB for one assignment;</a:t>
            </a:r>
            <a:br>
              <a:rPr lang="en-US" altLang="en-US" sz="2400" dirty="0"/>
            </a:br>
            <a:r>
              <a:rPr lang="en-US" altLang="en-US" sz="2400" dirty="0"/>
              <a:t>https://www.mathworks.com/login/verification/tah/new</a:t>
            </a:r>
          </a:p>
          <a:p>
            <a:pPr eaLnBrk="1" hangingPunct="1"/>
            <a:endParaRPr lang="en-US" altLang="en-US" sz="2400" dirty="0">
              <a:solidFill>
                <a:srgbClr val="FFFF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90600" y="0"/>
            <a:ext cx="7162800" cy="609600"/>
          </a:xfrm>
        </p:spPr>
        <p:txBody>
          <a:bodyPr/>
          <a:lstStyle/>
          <a:p>
            <a:pPr algn="ctr" eaLnBrk="1" hangingPunct="1"/>
            <a:r>
              <a:rPr lang="en-US" altLang="en-US"/>
              <a:t>Teaching Assistants</a:t>
            </a:r>
          </a:p>
        </p:txBody>
      </p:sp>
      <p:sp>
        <p:nvSpPr>
          <p:cNvPr id="25603"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6" name="Rectangle 4"/>
          <p:cNvSpPr>
            <a:spLocks noChangeArrowheads="1"/>
          </p:cNvSpPr>
          <p:nvPr/>
        </p:nvSpPr>
        <p:spPr bwMode="auto">
          <a:xfrm>
            <a:off x="762000" y="990600"/>
            <a:ext cx="7696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pitchFamily="34"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marL="0" indent="0" eaLnBrk="1" hangingPunct="1">
              <a:buNone/>
              <a:defRPr/>
            </a:pPr>
            <a:r>
              <a:rPr lang="en-US" altLang="en-US" sz="2400" dirty="0"/>
              <a:t>TAs:</a:t>
            </a:r>
          </a:p>
          <a:p>
            <a:pPr eaLnBrk="1" hangingPunct="1">
              <a:defRPr/>
            </a:pPr>
            <a:r>
              <a:rPr lang="fi-FI" altLang="en-US" sz="2400" dirty="0"/>
              <a:t>Terry Fang, hf2505@columbia.edu</a:t>
            </a:r>
          </a:p>
          <a:p>
            <a:pPr eaLnBrk="1" hangingPunct="1">
              <a:defRPr/>
            </a:pPr>
            <a:r>
              <a:rPr lang="fi-FI" altLang="en-US" sz="2400" dirty="0"/>
              <a:t>Yuyao Wang, yw4398@columbia.edu</a:t>
            </a:r>
          </a:p>
          <a:p>
            <a:pPr eaLnBrk="1" hangingPunct="1">
              <a:defRPr/>
            </a:pPr>
            <a:r>
              <a:rPr lang="en-US" altLang="en-US" sz="2400" dirty="0"/>
              <a:t>Justin Yun, jy3200@cumc.columbia.edu</a:t>
            </a:r>
          </a:p>
          <a:p>
            <a:pPr eaLnBrk="1" hangingPunct="1">
              <a:defRPr/>
            </a:pPr>
            <a:r>
              <a:rPr lang="en-US" altLang="en-US" sz="2400" dirty="0"/>
              <a:t>Office hours</a:t>
            </a:r>
            <a:endParaRPr lang="en-US" altLang="en-US" sz="2000" dirty="0"/>
          </a:p>
          <a:p>
            <a:pPr lvl="1" eaLnBrk="1" hangingPunct="1">
              <a:defRPr/>
            </a:pPr>
            <a:r>
              <a:rPr lang="en-US" altLang="en-US" sz="2000" dirty="0"/>
              <a:t>Monday, 5:15 – 7:15 PM, 343 Mudd</a:t>
            </a:r>
          </a:p>
          <a:p>
            <a:pPr lvl="1" eaLnBrk="1" hangingPunct="1">
              <a:defRPr/>
            </a:pPr>
            <a:r>
              <a:rPr lang="en-US" altLang="en-US" sz="2000" dirty="0"/>
              <a:t>Tuesday, 5:00 – 7:00 PM, 343 Mudd</a:t>
            </a:r>
          </a:p>
          <a:p>
            <a:pPr lvl="1" eaLnBrk="1" hangingPunct="1">
              <a:defRPr/>
            </a:pPr>
            <a:r>
              <a:rPr lang="en-US" altLang="en-US" sz="2000" dirty="0"/>
              <a:t>Thursday, 9:00 – 11:00 AM, zoom</a:t>
            </a:r>
          </a:p>
          <a:p>
            <a:pPr lvl="1" eaLnBrk="1" hangingPunct="1">
              <a:defRPr/>
            </a:pPr>
            <a:r>
              <a:rPr lang="en-US" altLang="en-US" sz="2000" dirty="0"/>
              <a:t>Friday, 10:00 - 11:00 AM; 363D ET / zoom - L Kam</a:t>
            </a:r>
            <a:endParaRPr lang="en-US" altLang="en-US" sz="2400" dirty="0"/>
          </a:p>
          <a:p>
            <a:pPr eaLnBrk="1" hangingPunct="1">
              <a:defRPr/>
            </a:pPr>
            <a:r>
              <a:rPr lang="en-US" altLang="en-US" sz="2400" dirty="0"/>
              <a:t>TAs and office hours are not assigned to specific students.  This arrangement will be revisited if needed.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31" name="Flowchart: Document 26630">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631" y="0"/>
            <a:ext cx="2436019"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6" name="Rectangle 2"/>
          <p:cNvSpPr>
            <a:spLocks noGrp="1" noChangeArrowheads="1"/>
          </p:cNvSpPr>
          <p:nvPr>
            <p:ph type="title"/>
          </p:nvPr>
        </p:nvSpPr>
        <p:spPr>
          <a:xfrm>
            <a:off x="628650" y="171162"/>
            <a:ext cx="2130136" cy="2371148"/>
          </a:xfrm>
        </p:spPr>
        <p:txBody>
          <a:bodyPr vert="horz" lIns="91440" tIns="45720" rIns="91440" bIns="45720" rtlCol="0" anchor="ctr">
            <a:normAutofit/>
          </a:bodyPr>
          <a:lstStyle/>
          <a:p>
            <a:pPr eaLnBrk="1" hangingPunct="1">
              <a:lnSpc>
                <a:spcPct val="90000"/>
              </a:lnSpc>
            </a:pPr>
            <a:r>
              <a:rPr lang="en-US" altLang="en-US" sz="2800" kern="1200">
                <a:solidFill>
                  <a:srgbClr val="FFFFFF"/>
                </a:solidFill>
                <a:latin typeface="+mj-lt"/>
                <a:ea typeface="+mj-ea"/>
                <a:cs typeface="+mj-cs"/>
              </a:rPr>
              <a:t>Tentative Schedule</a:t>
            </a:r>
            <a:br>
              <a:rPr lang="en-US" altLang="en-US" sz="2800" kern="1200">
                <a:solidFill>
                  <a:srgbClr val="FFFFFF"/>
                </a:solidFill>
                <a:latin typeface="+mj-lt"/>
                <a:ea typeface="+mj-ea"/>
                <a:cs typeface="+mj-cs"/>
              </a:rPr>
            </a:br>
            <a:endParaRPr lang="en-US" altLang="en-US" sz="2800" kern="1200">
              <a:solidFill>
                <a:srgbClr val="FFFFFF"/>
              </a:solidFill>
              <a:latin typeface="+mj-lt"/>
              <a:ea typeface="+mj-ea"/>
              <a:cs typeface="+mj-cs"/>
            </a:endParaRPr>
          </a:p>
        </p:txBody>
      </p:sp>
      <p:pic>
        <p:nvPicPr>
          <p:cNvPr id="3" name="Picture 2">
            <a:extLst>
              <a:ext uri="{FF2B5EF4-FFF2-40B4-BE49-F238E27FC236}">
                <a16:creationId xmlns:a16="http://schemas.microsoft.com/office/drawing/2014/main" id="{77AFCD67-D560-D981-EC0B-462014C47A4C}"/>
              </a:ext>
            </a:extLst>
          </p:cNvPr>
          <p:cNvPicPr>
            <a:picLocks noChangeAspect="1"/>
          </p:cNvPicPr>
          <p:nvPr/>
        </p:nvPicPr>
        <p:blipFill>
          <a:blip r:embed="rId2"/>
          <a:stretch>
            <a:fillRect/>
          </a:stretch>
        </p:blipFill>
        <p:spPr>
          <a:xfrm>
            <a:off x="3547252" y="640080"/>
            <a:ext cx="4728046" cy="557881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62000" y="0"/>
            <a:ext cx="7162800" cy="609600"/>
          </a:xfrm>
        </p:spPr>
        <p:txBody>
          <a:bodyPr/>
          <a:lstStyle/>
          <a:p>
            <a:pPr algn="ctr" eaLnBrk="1" hangingPunct="1"/>
            <a:r>
              <a:rPr lang="en-US" altLang="en-US"/>
              <a:t>Communication</a:t>
            </a:r>
          </a:p>
        </p:txBody>
      </p:sp>
      <p:sp>
        <p:nvSpPr>
          <p:cNvPr id="27651"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652" name="Rectangle 4"/>
          <p:cNvSpPr>
            <a:spLocks noChangeArrowheads="1"/>
          </p:cNvSpPr>
          <p:nvPr/>
        </p:nvSpPr>
        <p:spPr bwMode="auto">
          <a:xfrm>
            <a:off x="466724" y="616998"/>
            <a:ext cx="84486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3200" dirty="0" err="1"/>
              <a:t>Courseworks</a:t>
            </a:r>
            <a:endParaRPr lang="en-US" altLang="en-US" sz="3200" dirty="0"/>
          </a:p>
          <a:p>
            <a:pPr lvl="1" eaLnBrk="1" hangingPunct="1"/>
            <a:r>
              <a:rPr lang="en-US" altLang="en-US" sz="2800" dirty="0"/>
              <a:t>Lecture notes and slides are available on the Modules section. These are allowed for exams.</a:t>
            </a:r>
          </a:p>
          <a:p>
            <a:pPr lvl="1" eaLnBrk="1" hangingPunct="1"/>
            <a:r>
              <a:rPr lang="en-US" altLang="en-US" sz="2800" dirty="0" err="1"/>
              <a:t>Homeworks</a:t>
            </a:r>
            <a:r>
              <a:rPr lang="en-US" altLang="en-US" sz="2800" dirty="0"/>
              <a:t> and grading through </a:t>
            </a:r>
            <a:r>
              <a:rPr lang="en-US" altLang="en-US" sz="2800" dirty="0" err="1"/>
              <a:t>Gradescope</a:t>
            </a:r>
            <a:endParaRPr lang="en-US" altLang="en-US" sz="2800" dirty="0"/>
          </a:p>
          <a:p>
            <a:pPr lvl="1" eaLnBrk="1" hangingPunct="1"/>
            <a:r>
              <a:rPr lang="en-US" altLang="en-US" sz="2800" dirty="0"/>
              <a:t>Discussion section will be available to post general questions / answers</a:t>
            </a:r>
          </a:p>
          <a:p>
            <a:pPr eaLnBrk="1" hangingPunct="1"/>
            <a:r>
              <a:rPr lang="en-US" altLang="en-US" sz="3200" dirty="0"/>
              <a:t>Class sessions</a:t>
            </a:r>
          </a:p>
          <a:p>
            <a:pPr lvl="1" eaLnBrk="1" hangingPunct="1"/>
            <a:r>
              <a:rPr lang="en-US" altLang="en-US" sz="2800" dirty="0"/>
              <a:t>In-person</a:t>
            </a:r>
          </a:p>
          <a:p>
            <a:pPr lvl="1" eaLnBrk="1" hangingPunct="1"/>
            <a:r>
              <a:rPr lang="en-US" altLang="en-US" sz="2800" dirty="0"/>
              <a:t>Recorded videos will be available on </a:t>
            </a:r>
            <a:r>
              <a:rPr lang="en-US" altLang="en-US" sz="2800" dirty="0" err="1"/>
              <a:t>Courseworks</a:t>
            </a:r>
            <a:endParaRPr lang="en-US" altLang="en-US" sz="2800" dirty="0"/>
          </a:p>
          <a:p>
            <a:pPr lvl="1" eaLnBrk="1" hangingPunct="1"/>
            <a:endParaRPr lang="en-US" alt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990600" y="0"/>
            <a:ext cx="7162800" cy="609600"/>
          </a:xfrm>
        </p:spPr>
        <p:txBody>
          <a:bodyPr/>
          <a:lstStyle/>
          <a:p>
            <a:pPr algn="ctr" eaLnBrk="1" hangingPunct="1"/>
            <a:r>
              <a:rPr lang="en-US" altLang="en-US"/>
              <a:t>Strategy</a:t>
            </a:r>
          </a:p>
        </p:txBody>
      </p:sp>
      <p:sp>
        <p:nvSpPr>
          <p:cNvPr id="29699"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00" name="Rectangle 4"/>
          <p:cNvSpPr>
            <a:spLocks noChangeArrowheads="1"/>
          </p:cNvSpPr>
          <p:nvPr/>
        </p:nvSpPr>
        <p:spPr bwMode="auto">
          <a:xfrm>
            <a:off x="1066800" y="914400"/>
            <a:ext cx="72390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3200" dirty="0"/>
              <a:t>Reach out with questions</a:t>
            </a:r>
          </a:p>
          <a:p>
            <a:pPr eaLnBrk="1" hangingPunct="1"/>
            <a:r>
              <a:rPr lang="en-US" altLang="en-US" sz="3200" dirty="0"/>
              <a:t>Don’t wait until the last night for HWs.  These take time.</a:t>
            </a:r>
          </a:p>
          <a:p>
            <a:pPr eaLnBrk="1" hangingPunct="1"/>
            <a:r>
              <a:rPr lang="en-US" altLang="en-US" sz="3200" dirty="0"/>
              <a:t>Have your chemistry, physics, biology, mathematics texts and notes in hand and in mind.</a:t>
            </a:r>
          </a:p>
          <a:p>
            <a:pPr eaLnBrk="1" hangingPunct="1"/>
            <a:r>
              <a:rPr lang="en-US" altLang="en-US" sz="3200" dirty="0"/>
              <a:t>Collaborate (appropriately) with other students. Network!</a:t>
            </a:r>
          </a:p>
          <a:p>
            <a:pPr eaLnBrk="1" hangingPunct="1"/>
            <a:endParaRPr lang="en-US" alt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066800" y="304800"/>
            <a:ext cx="7162800" cy="609600"/>
          </a:xfrm>
        </p:spPr>
        <p:txBody>
          <a:bodyPr/>
          <a:lstStyle/>
          <a:p>
            <a:pPr algn="ctr" eaLnBrk="1" hangingPunct="1"/>
            <a:r>
              <a:rPr lang="en-US" altLang="en-US" sz="3600" dirty="0"/>
              <a:t>Welcome! From the BME Faculty</a:t>
            </a:r>
          </a:p>
        </p:txBody>
      </p:sp>
      <p:pic>
        <p:nvPicPr>
          <p:cNvPr id="3" name="Google Shape;205;p1">
            <a:extLst>
              <a:ext uri="{FF2B5EF4-FFF2-40B4-BE49-F238E27FC236}">
                <a16:creationId xmlns:a16="http://schemas.microsoft.com/office/drawing/2014/main" id="{AAFE57FF-68A6-45A8-891F-5F6C0E532058}"/>
              </a:ext>
            </a:extLst>
          </p:cNvPr>
          <p:cNvPicPr preferRelativeResize="0"/>
          <p:nvPr/>
        </p:nvPicPr>
        <p:blipFill rotWithShape="1">
          <a:blip r:embed="rId3">
            <a:alphaModFix/>
          </a:blip>
          <a:srcRect l="2936" r="11190"/>
          <a:stretch/>
        </p:blipFill>
        <p:spPr>
          <a:xfrm>
            <a:off x="0" y="1219200"/>
            <a:ext cx="9144000" cy="5619750"/>
          </a:xfrm>
          <a:prstGeom prst="rect">
            <a:avLst/>
          </a:prstGeom>
          <a:noFill/>
          <a:ln>
            <a:noFill/>
          </a:ln>
        </p:spPr>
      </p:pic>
    </p:spTree>
    <p:extLst>
      <p:ext uri="{BB962C8B-B14F-4D97-AF65-F5344CB8AC3E}">
        <p14:creationId xmlns:p14="http://schemas.microsoft.com/office/powerpoint/2010/main" val="2904929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62000" y="0"/>
            <a:ext cx="7162800" cy="609600"/>
          </a:xfrm>
        </p:spPr>
        <p:txBody>
          <a:bodyPr/>
          <a:lstStyle/>
          <a:p>
            <a:pPr algn="ctr" eaLnBrk="1" hangingPunct="1"/>
            <a:r>
              <a:rPr lang="en-US" altLang="en-US" dirty="0"/>
              <a:t>Explore !</a:t>
            </a:r>
          </a:p>
        </p:txBody>
      </p:sp>
      <p:sp>
        <p:nvSpPr>
          <p:cNvPr id="27651"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TextBox 3">
            <a:extLst>
              <a:ext uri="{FF2B5EF4-FFF2-40B4-BE49-F238E27FC236}">
                <a16:creationId xmlns:a16="http://schemas.microsoft.com/office/drawing/2014/main" id="{E3EAA952-0484-41C7-A262-511331794A85}"/>
              </a:ext>
            </a:extLst>
          </p:cNvPr>
          <p:cNvSpPr txBox="1"/>
          <p:nvPr/>
        </p:nvSpPr>
        <p:spPr>
          <a:xfrm>
            <a:off x="381000" y="4390922"/>
            <a:ext cx="3624710" cy="461665"/>
          </a:xfrm>
          <a:prstGeom prst="rect">
            <a:avLst/>
          </a:prstGeom>
          <a:noFill/>
        </p:spPr>
        <p:txBody>
          <a:bodyPr wrap="none" rtlCol="0">
            <a:spAutoFit/>
          </a:bodyPr>
          <a:lstStyle/>
          <a:p>
            <a:r>
              <a:rPr lang="en-US" dirty="0">
                <a:solidFill>
                  <a:schemeClr val="accent6"/>
                </a:solidFill>
                <a:latin typeface="+mj-lt"/>
              </a:rPr>
              <a:t>https://bme.columbia.edu</a:t>
            </a:r>
          </a:p>
        </p:txBody>
      </p:sp>
      <p:sp>
        <p:nvSpPr>
          <p:cNvPr id="2" name="Google Shape;117;p17">
            <a:extLst>
              <a:ext uri="{FF2B5EF4-FFF2-40B4-BE49-F238E27FC236}">
                <a16:creationId xmlns:a16="http://schemas.microsoft.com/office/drawing/2014/main" id="{22C84061-2CB8-E5A3-40A8-B2ADF02D9B1C}"/>
              </a:ext>
            </a:extLst>
          </p:cNvPr>
          <p:cNvSpPr txBox="1"/>
          <p:nvPr/>
        </p:nvSpPr>
        <p:spPr>
          <a:xfrm>
            <a:off x="401664" y="4852587"/>
            <a:ext cx="3604046" cy="156963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dirty="0">
                <a:latin typeface="+mn-lt"/>
                <a:ea typeface="Roboto"/>
                <a:cs typeface="Roboto"/>
                <a:sym typeface="Roboto"/>
              </a:rPr>
              <a:t>Talks and News</a:t>
            </a:r>
            <a:endParaRPr sz="1800" dirty="0">
              <a:latin typeface="+mn-lt"/>
              <a:ea typeface="Roboto"/>
              <a:cs typeface="Roboto"/>
              <a:sym typeface="Roboto"/>
            </a:endParaRPr>
          </a:p>
          <a:p>
            <a:pPr marL="457200" indent="-317500">
              <a:spcBef>
                <a:spcPts val="0"/>
              </a:spcBef>
              <a:spcAft>
                <a:spcPts val="0"/>
              </a:spcAft>
              <a:buSzPts val="1400"/>
              <a:buFont typeface="Roboto"/>
              <a:buChar char="●"/>
            </a:pPr>
            <a:r>
              <a:rPr lang="en-US" sz="1800" dirty="0">
                <a:latin typeface="+mn-lt"/>
                <a:ea typeface="Roboto"/>
                <a:cs typeface="Roboto"/>
                <a:sym typeface="Roboto"/>
              </a:rPr>
              <a:t>Tissue Talks –  Wednesdays</a:t>
            </a:r>
          </a:p>
          <a:p>
            <a:pPr marL="457200" lvl="0" indent="-317500" algn="l" rtl="0">
              <a:spcBef>
                <a:spcPts val="0"/>
              </a:spcBef>
              <a:spcAft>
                <a:spcPts val="0"/>
              </a:spcAft>
              <a:buSzPts val="1400"/>
              <a:buFont typeface="Roboto"/>
              <a:buChar char="●"/>
            </a:pPr>
            <a:r>
              <a:rPr lang="en" sz="1800" dirty="0">
                <a:latin typeface="+mn-lt"/>
                <a:ea typeface="Roboto"/>
                <a:cs typeface="Roboto"/>
                <a:sym typeface="Roboto"/>
              </a:rPr>
              <a:t>BME Seminars – Thursdays</a:t>
            </a:r>
            <a:endParaRPr sz="1800" dirty="0">
              <a:latin typeface="+mn-lt"/>
              <a:ea typeface="Roboto"/>
              <a:cs typeface="Roboto"/>
              <a:sym typeface="Roboto"/>
            </a:endParaRPr>
          </a:p>
          <a:p>
            <a:pPr marL="457200" lvl="0" indent="-317500" algn="l" rtl="0">
              <a:spcBef>
                <a:spcPts val="0"/>
              </a:spcBef>
              <a:spcAft>
                <a:spcPts val="0"/>
              </a:spcAft>
              <a:buSzPts val="1400"/>
              <a:buFont typeface="Roboto"/>
              <a:buChar char="●"/>
            </a:pPr>
            <a:r>
              <a:rPr lang="en" sz="1800" dirty="0">
                <a:latin typeface="+mn-lt"/>
                <a:ea typeface="Roboto"/>
                <a:cs typeface="Roboto"/>
                <a:sym typeface="Roboto"/>
              </a:rPr>
              <a:t>People Profiles</a:t>
            </a:r>
          </a:p>
          <a:p>
            <a:pPr marL="457200" lvl="0" indent="-317500" algn="l" rtl="0">
              <a:spcBef>
                <a:spcPts val="0"/>
              </a:spcBef>
              <a:spcAft>
                <a:spcPts val="0"/>
              </a:spcAft>
              <a:buSzPts val="1400"/>
              <a:buFont typeface="Roboto"/>
              <a:buChar char="●"/>
            </a:pPr>
            <a:r>
              <a:rPr lang="en" sz="1800" dirty="0">
                <a:latin typeface="+mn-lt"/>
                <a:ea typeface="Roboto"/>
                <a:cs typeface="Roboto"/>
                <a:sym typeface="Roboto"/>
              </a:rPr>
              <a:t>Faculty Profiles</a:t>
            </a:r>
            <a:endParaRPr sz="1800" dirty="0">
              <a:latin typeface="+mn-lt"/>
              <a:ea typeface="Roboto"/>
              <a:cs typeface="Roboto"/>
              <a:sym typeface="Roboto"/>
            </a:endParaRPr>
          </a:p>
        </p:txBody>
      </p:sp>
      <p:pic>
        <p:nvPicPr>
          <p:cNvPr id="12" name="Google Shape;174;p23">
            <a:extLst>
              <a:ext uri="{FF2B5EF4-FFF2-40B4-BE49-F238E27FC236}">
                <a16:creationId xmlns:a16="http://schemas.microsoft.com/office/drawing/2014/main" id="{F7488607-F200-7D48-ED92-F1AB8B376FC4}"/>
              </a:ext>
            </a:extLst>
          </p:cNvPr>
          <p:cNvPicPr preferRelativeResize="0"/>
          <p:nvPr/>
        </p:nvPicPr>
        <p:blipFill>
          <a:blip r:embed="rId3">
            <a:alphaModFix/>
          </a:blip>
          <a:stretch>
            <a:fillRect/>
          </a:stretch>
        </p:blipFill>
        <p:spPr>
          <a:xfrm>
            <a:off x="4675923" y="837841"/>
            <a:ext cx="4309219" cy="3124554"/>
          </a:xfrm>
          <a:prstGeom prst="rect">
            <a:avLst/>
          </a:prstGeom>
          <a:noFill/>
          <a:ln>
            <a:noFill/>
          </a:ln>
        </p:spPr>
      </p:pic>
      <p:sp>
        <p:nvSpPr>
          <p:cNvPr id="16" name="Google Shape;136;p19">
            <a:extLst>
              <a:ext uri="{FF2B5EF4-FFF2-40B4-BE49-F238E27FC236}">
                <a16:creationId xmlns:a16="http://schemas.microsoft.com/office/drawing/2014/main" id="{2A92D4AF-2908-35EC-8E92-E9FE1CDA36A5}"/>
              </a:ext>
            </a:extLst>
          </p:cNvPr>
          <p:cNvSpPr txBox="1"/>
          <p:nvPr/>
        </p:nvSpPr>
        <p:spPr>
          <a:xfrm>
            <a:off x="4551450" y="4081683"/>
            <a:ext cx="4433692" cy="276842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2000" dirty="0">
                <a:solidFill>
                  <a:schemeClr val="accent6"/>
                </a:solidFill>
                <a:latin typeface="+mn-lt"/>
              </a:rPr>
              <a:t>Opportunities in the Field of BME</a:t>
            </a:r>
            <a:endParaRPr sz="2000" dirty="0">
              <a:solidFill>
                <a:schemeClr val="accent6"/>
              </a:solidFill>
              <a:latin typeface="+mn-lt"/>
            </a:endParaRPr>
          </a:p>
          <a:p>
            <a:pPr marL="457200" lvl="0" indent="-311150" algn="l" rtl="0">
              <a:lnSpc>
                <a:spcPct val="115000"/>
              </a:lnSpc>
              <a:spcAft>
                <a:spcPts val="0"/>
              </a:spcAft>
              <a:buSzPts val="1300"/>
              <a:buChar char="●"/>
            </a:pPr>
            <a:r>
              <a:rPr lang="en-US" sz="1800" dirty="0">
                <a:latin typeface="+mn-lt"/>
              </a:rPr>
              <a:t>For both Graduate and Undergraduate communities</a:t>
            </a:r>
            <a:endParaRPr sz="1800" dirty="0">
              <a:latin typeface="+mn-lt"/>
            </a:endParaRPr>
          </a:p>
          <a:p>
            <a:pPr marL="457200" lvl="0" indent="-311150" algn="l" rtl="0">
              <a:lnSpc>
                <a:spcPct val="115000"/>
              </a:lnSpc>
              <a:spcBef>
                <a:spcPts val="0"/>
              </a:spcBef>
              <a:spcAft>
                <a:spcPts val="0"/>
              </a:spcAft>
              <a:buSzPts val="1300"/>
              <a:buChar char="●"/>
            </a:pPr>
            <a:r>
              <a:rPr lang="en" sz="1800" dirty="0">
                <a:latin typeface="+mn-lt"/>
              </a:rPr>
              <a:t>Job postings</a:t>
            </a:r>
            <a:endParaRPr sz="1800" dirty="0">
              <a:latin typeface="+mn-lt"/>
            </a:endParaRPr>
          </a:p>
          <a:p>
            <a:pPr marL="457200" lvl="0" indent="-311150" algn="l" rtl="0">
              <a:lnSpc>
                <a:spcPct val="115000"/>
              </a:lnSpc>
              <a:spcBef>
                <a:spcPts val="0"/>
              </a:spcBef>
              <a:spcAft>
                <a:spcPts val="0"/>
              </a:spcAft>
              <a:buSzPts val="1300"/>
              <a:buChar char="●"/>
            </a:pPr>
            <a:r>
              <a:rPr lang="en" sz="1800" dirty="0">
                <a:latin typeface="+mn-lt"/>
              </a:rPr>
              <a:t>Announcements and recordings of workshops</a:t>
            </a:r>
            <a:endParaRPr sz="1800" dirty="0">
              <a:latin typeface="+mn-lt"/>
            </a:endParaRPr>
          </a:p>
          <a:p>
            <a:pPr marL="457200" lvl="0" indent="-311150" algn="l" rtl="0">
              <a:lnSpc>
                <a:spcPct val="115000"/>
              </a:lnSpc>
              <a:spcBef>
                <a:spcPts val="0"/>
              </a:spcBef>
              <a:spcAft>
                <a:spcPts val="0"/>
              </a:spcAft>
              <a:buSzPts val="1300"/>
              <a:buChar char="●"/>
            </a:pPr>
            <a:r>
              <a:rPr lang="en" sz="1800" dirty="0">
                <a:latin typeface="+mn-lt"/>
                <a:ea typeface="Roboto"/>
                <a:cs typeface="Roboto"/>
                <a:sym typeface="Roboto"/>
              </a:rPr>
              <a:t>Links to additional resources, guidance</a:t>
            </a:r>
            <a:endParaRPr sz="1050" dirty="0">
              <a:latin typeface="+mn-lt"/>
              <a:ea typeface="Roboto"/>
              <a:cs typeface="Roboto"/>
              <a:sym typeface="Roboto"/>
            </a:endParaRPr>
          </a:p>
        </p:txBody>
      </p:sp>
      <p:pic>
        <p:nvPicPr>
          <p:cNvPr id="6" name="Picture 5">
            <a:extLst>
              <a:ext uri="{FF2B5EF4-FFF2-40B4-BE49-F238E27FC236}">
                <a16:creationId xmlns:a16="http://schemas.microsoft.com/office/drawing/2014/main" id="{9719898D-B8B6-EE3F-48DE-45BCE9BE7A1D}"/>
              </a:ext>
            </a:extLst>
          </p:cNvPr>
          <p:cNvPicPr>
            <a:picLocks noChangeAspect="1"/>
          </p:cNvPicPr>
          <p:nvPr/>
        </p:nvPicPr>
        <p:blipFill rotWithShape="1">
          <a:blip r:embed="rId4"/>
          <a:srcRect b="9988"/>
          <a:stretch/>
        </p:blipFill>
        <p:spPr>
          <a:xfrm>
            <a:off x="271254" y="808060"/>
            <a:ext cx="4280195" cy="3535340"/>
          </a:xfrm>
          <a:prstGeom prst="rect">
            <a:avLst/>
          </a:prstGeom>
        </p:spPr>
      </p:pic>
    </p:spTree>
    <p:extLst>
      <p:ext uri="{BB962C8B-B14F-4D97-AF65-F5344CB8AC3E}">
        <p14:creationId xmlns:p14="http://schemas.microsoft.com/office/powerpoint/2010/main" val="1642962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399" y="0"/>
            <a:ext cx="8534399" cy="609600"/>
          </a:xfrm>
        </p:spPr>
        <p:txBody>
          <a:bodyPr/>
          <a:lstStyle/>
          <a:p>
            <a:pPr marL="0" indent="0">
              <a:spcBef>
                <a:spcPts val="0"/>
              </a:spcBef>
              <a:buNone/>
            </a:pPr>
            <a:r>
              <a:rPr lang="en-US" sz="2000" dirty="0">
                <a:solidFill>
                  <a:schemeClr val="accent2"/>
                </a:solidFill>
                <a:latin typeface="Calibri Light" panose="020F0302020204030204" pitchFamily="34" charset="0"/>
                <a:cs typeface="Calibri Light" panose="020F0302020204030204" pitchFamily="34" charset="0"/>
              </a:rPr>
              <a:t>https://www.bme.columbia.edu/studentprofessional-organizations-and-awards</a:t>
            </a:r>
          </a:p>
        </p:txBody>
      </p:sp>
      <p:sp>
        <p:nvSpPr>
          <p:cNvPr id="27651"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Content Placeholder 2">
            <a:extLst>
              <a:ext uri="{FF2B5EF4-FFF2-40B4-BE49-F238E27FC236}">
                <a16:creationId xmlns:a16="http://schemas.microsoft.com/office/drawing/2014/main" id="{142C649E-5EC7-4289-B40C-06ACE3BB2349}"/>
              </a:ext>
            </a:extLst>
          </p:cNvPr>
          <p:cNvSpPr txBox="1">
            <a:spLocks/>
          </p:cNvSpPr>
          <p:nvPr/>
        </p:nvSpPr>
        <p:spPr bwMode="auto">
          <a:xfrm>
            <a:off x="0" y="6485352"/>
            <a:ext cx="4668517" cy="47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rgbClr val="003399"/>
              </a:buClr>
              <a:buSzPct val="12500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003399"/>
              </a:buClr>
              <a:buSzPct val="50000"/>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spcBef>
                <a:spcPts val="0"/>
              </a:spcBef>
              <a:buNone/>
            </a:pPr>
            <a:r>
              <a:rPr lang="it-IT" sz="1600" kern="0" dirty="0">
                <a:latin typeface="Calibri Light" panose="020F0302020204030204" pitchFamily="34" charset="0"/>
                <a:cs typeface="Calibri Light" panose="020F0302020204030204" pitchFamily="34" charset="0"/>
              </a:rPr>
              <a:t>https://bmesatcolumbia.wixsite.com/columbia-bmes</a:t>
            </a:r>
          </a:p>
        </p:txBody>
      </p:sp>
      <p:pic>
        <p:nvPicPr>
          <p:cNvPr id="3" name="Picture 2">
            <a:extLst>
              <a:ext uri="{FF2B5EF4-FFF2-40B4-BE49-F238E27FC236}">
                <a16:creationId xmlns:a16="http://schemas.microsoft.com/office/drawing/2014/main" id="{0DB01DE0-13E0-4810-30AE-73085EFE437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5393" y="680348"/>
            <a:ext cx="3543889" cy="1514151"/>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377;g27bcbd094a1_0_587">
            <a:extLst>
              <a:ext uri="{FF2B5EF4-FFF2-40B4-BE49-F238E27FC236}">
                <a16:creationId xmlns:a16="http://schemas.microsoft.com/office/drawing/2014/main" id="{FD875DE8-5463-149A-A8FA-DA92CDE33626}"/>
              </a:ext>
            </a:extLst>
          </p:cNvPr>
          <p:cNvSpPr txBox="1"/>
          <p:nvPr/>
        </p:nvSpPr>
        <p:spPr>
          <a:xfrm>
            <a:off x="5244826" y="5479789"/>
            <a:ext cx="2760300" cy="3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400" b="1" dirty="0">
                <a:solidFill>
                  <a:schemeClr val="dk1"/>
                </a:solidFill>
              </a:rPr>
              <a:t>gobme.columbia@gmail.com</a:t>
            </a:r>
            <a:endParaRPr sz="1400" b="1" dirty="0">
              <a:solidFill>
                <a:schemeClr val="dk1"/>
              </a:solidFill>
            </a:endParaRPr>
          </a:p>
        </p:txBody>
      </p:sp>
      <p:sp>
        <p:nvSpPr>
          <p:cNvPr id="8" name="Google Shape;378;g27bcbd094a1_0_587">
            <a:extLst>
              <a:ext uri="{FF2B5EF4-FFF2-40B4-BE49-F238E27FC236}">
                <a16:creationId xmlns:a16="http://schemas.microsoft.com/office/drawing/2014/main" id="{E12B85D3-2CF3-0E9D-D65A-23822600EA8F}"/>
              </a:ext>
            </a:extLst>
          </p:cNvPr>
          <p:cNvSpPr txBox="1"/>
          <p:nvPr/>
        </p:nvSpPr>
        <p:spPr>
          <a:xfrm>
            <a:off x="5244826" y="5849076"/>
            <a:ext cx="2760300" cy="3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400" b="1" dirty="0">
                <a:solidFill>
                  <a:schemeClr val="dk1"/>
                </a:solidFill>
              </a:rPr>
              <a:t>Columbia GoBME</a:t>
            </a:r>
            <a:endParaRPr sz="1400" b="1" dirty="0">
              <a:solidFill>
                <a:schemeClr val="dk1"/>
              </a:solidFill>
            </a:endParaRPr>
          </a:p>
        </p:txBody>
      </p:sp>
      <p:sp>
        <p:nvSpPr>
          <p:cNvPr id="9" name="Google Shape;379;g27bcbd094a1_0_587">
            <a:extLst>
              <a:ext uri="{FF2B5EF4-FFF2-40B4-BE49-F238E27FC236}">
                <a16:creationId xmlns:a16="http://schemas.microsoft.com/office/drawing/2014/main" id="{023279FF-3816-0202-6FC7-1DCA84263641}"/>
              </a:ext>
            </a:extLst>
          </p:cNvPr>
          <p:cNvSpPr txBox="1"/>
          <p:nvPr/>
        </p:nvSpPr>
        <p:spPr>
          <a:xfrm>
            <a:off x="5244826" y="5110501"/>
            <a:ext cx="2760300" cy="3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400" b="1" dirty="0">
                <a:solidFill>
                  <a:schemeClr val="dk1"/>
                </a:solidFill>
              </a:rPr>
              <a:t>@cu_gobme</a:t>
            </a:r>
            <a:endParaRPr sz="1400" b="1" dirty="0">
              <a:solidFill>
                <a:schemeClr val="dk1"/>
              </a:solidFill>
            </a:endParaRPr>
          </a:p>
        </p:txBody>
      </p:sp>
      <p:pic>
        <p:nvPicPr>
          <p:cNvPr id="10" name="Google Shape;380;g27bcbd094a1_0_587" descr="File:Instagram logo 2016.svg - Wikimedia Commons">
            <a:extLst>
              <a:ext uri="{FF2B5EF4-FFF2-40B4-BE49-F238E27FC236}">
                <a16:creationId xmlns:a16="http://schemas.microsoft.com/office/drawing/2014/main" id="{2B8656A1-9A8F-0045-B078-B060D27E749F}"/>
              </a:ext>
            </a:extLst>
          </p:cNvPr>
          <p:cNvPicPr preferRelativeResize="0"/>
          <p:nvPr/>
        </p:nvPicPr>
        <p:blipFill>
          <a:blip r:embed="rId3">
            <a:alphaModFix/>
          </a:blip>
          <a:stretch>
            <a:fillRect/>
          </a:stretch>
        </p:blipFill>
        <p:spPr>
          <a:xfrm>
            <a:off x="4937001" y="5150689"/>
            <a:ext cx="307826" cy="307826"/>
          </a:xfrm>
          <a:prstGeom prst="rect">
            <a:avLst/>
          </a:prstGeom>
          <a:noFill/>
          <a:ln>
            <a:noFill/>
          </a:ln>
        </p:spPr>
      </p:pic>
      <p:pic>
        <p:nvPicPr>
          <p:cNvPr id="12" name="Google Shape;381;g27bcbd094a1_0_587" descr="Email Icons PNGs for Free Download">
            <a:extLst>
              <a:ext uri="{FF2B5EF4-FFF2-40B4-BE49-F238E27FC236}">
                <a16:creationId xmlns:a16="http://schemas.microsoft.com/office/drawing/2014/main" id="{8A9EEB07-B26B-EE17-E6B7-3C6D8E1766B6}"/>
              </a:ext>
            </a:extLst>
          </p:cNvPr>
          <p:cNvPicPr preferRelativeResize="0"/>
          <p:nvPr/>
        </p:nvPicPr>
        <p:blipFill>
          <a:blip r:embed="rId4">
            <a:alphaModFix/>
          </a:blip>
          <a:stretch>
            <a:fillRect/>
          </a:stretch>
        </p:blipFill>
        <p:spPr>
          <a:xfrm>
            <a:off x="4937001" y="5526126"/>
            <a:ext cx="307826" cy="307826"/>
          </a:xfrm>
          <a:prstGeom prst="rect">
            <a:avLst/>
          </a:prstGeom>
          <a:noFill/>
          <a:ln>
            <a:noFill/>
          </a:ln>
        </p:spPr>
      </p:pic>
      <p:pic>
        <p:nvPicPr>
          <p:cNvPr id="13" name="Google Shape;382;g27bcbd094a1_0_587">
            <a:extLst>
              <a:ext uri="{FF2B5EF4-FFF2-40B4-BE49-F238E27FC236}">
                <a16:creationId xmlns:a16="http://schemas.microsoft.com/office/drawing/2014/main" id="{9FDC7E78-8677-5881-FC3C-697408A2700E}"/>
              </a:ext>
            </a:extLst>
          </p:cNvPr>
          <p:cNvPicPr preferRelativeResize="0"/>
          <p:nvPr/>
        </p:nvPicPr>
        <p:blipFill>
          <a:blip r:embed="rId5">
            <a:alphaModFix/>
          </a:blip>
          <a:stretch>
            <a:fillRect/>
          </a:stretch>
        </p:blipFill>
        <p:spPr>
          <a:xfrm>
            <a:off x="4949301" y="5901563"/>
            <a:ext cx="283225" cy="283225"/>
          </a:xfrm>
          <a:prstGeom prst="rect">
            <a:avLst/>
          </a:prstGeom>
          <a:noFill/>
          <a:ln>
            <a:noFill/>
          </a:ln>
        </p:spPr>
      </p:pic>
      <p:pic>
        <p:nvPicPr>
          <p:cNvPr id="14" name="Google Shape;385;g27bcbd094a1_0_587">
            <a:extLst>
              <a:ext uri="{FF2B5EF4-FFF2-40B4-BE49-F238E27FC236}">
                <a16:creationId xmlns:a16="http://schemas.microsoft.com/office/drawing/2014/main" id="{8AF7A127-EA80-B266-9FB8-67E3CBFB0618}"/>
              </a:ext>
            </a:extLst>
          </p:cNvPr>
          <p:cNvPicPr preferRelativeResize="0"/>
          <p:nvPr/>
        </p:nvPicPr>
        <p:blipFill rotWithShape="1">
          <a:blip r:embed="rId6">
            <a:alphaModFix/>
          </a:blip>
          <a:srcRect l="21130" t="23708" r="21854" b="42513"/>
          <a:stretch/>
        </p:blipFill>
        <p:spPr>
          <a:xfrm>
            <a:off x="7627287" y="4932463"/>
            <a:ext cx="1427700" cy="1429200"/>
          </a:xfrm>
          <a:prstGeom prst="roundRect">
            <a:avLst>
              <a:gd name="adj" fmla="val 10416"/>
            </a:avLst>
          </a:prstGeom>
          <a:noFill/>
          <a:ln>
            <a:noFill/>
          </a:ln>
        </p:spPr>
      </p:pic>
      <p:pic>
        <p:nvPicPr>
          <p:cNvPr id="16" name="Google Shape;374;g27bcbd094a1_0_587">
            <a:extLst>
              <a:ext uri="{FF2B5EF4-FFF2-40B4-BE49-F238E27FC236}">
                <a16:creationId xmlns:a16="http://schemas.microsoft.com/office/drawing/2014/main" id="{3FFA5434-C39C-0C77-00C5-D19F5B3693C1}"/>
              </a:ext>
            </a:extLst>
          </p:cNvPr>
          <p:cNvPicPr preferRelativeResize="0"/>
          <p:nvPr/>
        </p:nvPicPr>
        <p:blipFill>
          <a:blip r:embed="rId7">
            <a:alphaModFix/>
          </a:blip>
          <a:stretch>
            <a:fillRect/>
          </a:stretch>
        </p:blipFill>
        <p:spPr>
          <a:xfrm>
            <a:off x="6624976" y="2971800"/>
            <a:ext cx="2408875" cy="1806666"/>
          </a:xfrm>
          <a:prstGeom prst="rect">
            <a:avLst/>
          </a:prstGeom>
          <a:noFill/>
          <a:ln w="28575" cap="flat" cmpd="sng">
            <a:solidFill>
              <a:schemeClr val="dk1"/>
            </a:solidFill>
            <a:prstDash val="solid"/>
            <a:round/>
            <a:headEnd type="none" w="sm" len="sm"/>
            <a:tailEnd type="none" w="sm" len="sm"/>
          </a:ln>
        </p:spPr>
      </p:pic>
      <p:pic>
        <p:nvPicPr>
          <p:cNvPr id="17" name="Google Shape;384;g27bcbd094a1_0_587">
            <a:extLst>
              <a:ext uri="{FF2B5EF4-FFF2-40B4-BE49-F238E27FC236}">
                <a16:creationId xmlns:a16="http://schemas.microsoft.com/office/drawing/2014/main" id="{5471E64F-46E2-D306-ACC3-9C1D335CF741}"/>
              </a:ext>
            </a:extLst>
          </p:cNvPr>
          <p:cNvPicPr preferRelativeResize="0"/>
          <p:nvPr/>
        </p:nvPicPr>
        <p:blipFill>
          <a:blip r:embed="rId8">
            <a:alphaModFix/>
          </a:blip>
          <a:stretch>
            <a:fillRect/>
          </a:stretch>
        </p:blipFill>
        <p:spPr>
          <a:xfrm>
            <a:off x="4842506" y="2221923"/>
            <a:ext cx="2219025" cy="1664269"/>
          </a:xfrm>
          <a:prstGeom prst="rect">
            <a:avLst/>
          </a:prstGeom>
          <a:noFill/>
          <a:ln w="28575" cap="flat" cmpd="sng">
            <a:solidFill>
              <a:schemeClr val="dk1"/>
            </a:solidFill>
            <a:prstDash val="solid"/>
            <a:round/>
            <a:headEnd type="none" w="sm" len="sm"/>
            <a:tailEnd type="none" w="sm" len="sm"/>
          </a:ln>
        </p:spPr>
      </p:pic>
      <p:pic>
        <p:nvPicPr>
          <p:cNvPr id="11" name="Picture 10">
            <a:extLst>
              <a:ext uri="{FF2B5EF4-FFF2-40B4-BE49-F238E27FC236}">
                <a16:creationId xmlns:a16="http://schemas.microsoft.com/office/drawing/2014/main" id="{A1E3C282-E2E6-E635-1A72-FD018B6FAA47}"/>
              </a:ext>
            </a:extLst>
          </p:cNvPr>
          <p:cNvPicPr>
            <a:picLocks noChangeAspect="1"/>
          </p:cNvPicPr>
          <p:nvPr/>
        </p:nvPicPr>
        <p:blipFill>
          <a:blip r:embed="rId9"/>
          <a:stretch>
            <a:fillRect/>
          </a:stretch>
        </p:blipFill>
        <p:spPr>
          <a:xfrm>
            <a:off x="216301" y="2927310"/>
            <a:ext cx="4406256" cy="3558041"/>
          </a:xfrm>
          <a:prstGeom prst="rect">
            <a:avLst/>
          </a:prstGeom>
        </p:spPr>
      </p:pic>
      <p:pic>
        <p:nvPicPr>
          <p:cNvPr id="18" name="Picture 17">
            <a:extLst>
              <a:ext uri="{FF2B5EF4-FFF2-40B4-BE49-F238E27FC236}">
                <a16:creationId xmlns:a16="http://schemas.microsoft.com/office/drawing/2014/main" id="{9DDBC7BE-54B2-F10D-6D85-8163330E6726}"/>
              </a:ext>
            </a:extLst>
          </p:cNvPr>
          <p:cNvPicPr>
            <a:picLocks noChangeAspect="1"/>
          </p:cNvPicPr>
          <p:nvPr/>
        </p:nvPicPr>
        <p:blipFill>
          <a:blip r:embed="rId10"/>
          <a:stretch>
            <a:fillRect/>
          </a:stretch>
        </p:blipFill>
        <p:spPr>
          <a:xfrm>
            <a:off x="279035" y="648644"/>
            <a:ext cx="4292965" cy="2246956"/>
          </a:xfrm>
          <a:prstGeom prst="rect">
            <a:avLst/>
          </a:prstGeom>
        </p:spPr>
      </p:pic>
    </p:spTree>
    <p:extLst>
      <p:ext uri="{BB962C8B-B14F-4D97-AF65-F5344CB8AC3E}">
        <p14:creationId xmlns:p14="http://schemas.microsoft.com/office/powerpoint/2010/main" val="2110232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7"/>
          <p:cNvSpPr>
            <a:spLocks noChangeArrowheads="1"/>
          </p:cNvSpPr>
          <p:nvPr/>
        </p:nvSpPr>
        <p:spPr bwMode="auto">
          <a:xfrm>
            <a:off x="457200" y="0"/>
            <a:ext cx="822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ClrTx/>
              <a:buSzTx/>
              <a:buFontTx/>
              <a:buNone/>
            </a:pPr>
            <a:r>
              <a:rPr lang="en-US" altLang="en-US" sz="3600">
                <a:solidFill>
                  <a:srgbClr val="003399"/>
                </a:solidFill>
              </a:rPr>
              <a:t>Microscale Biocomplexity Laboratory</a:t>
            </a:r>
          </a:p>
        </p:txBody>
      </p:sp>
      <p:pic>
        <p:nvPicPr>
          <p:cNvPr id="32774" name="Picture 37" descr="Chas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360903"/>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5" y="0"/>
            <a:ext cx="9144000" cy="1155032"/>
          </a:xfrm>
          <a:prstGeom prst="rect">
            <a:avLst/>
          </a:prstGeom>
        </p:spPr>
      </p:pic>
      <p:pic>
        <p:nvPicPr>
          <p:cNvPr id="17" name="media2.mov">
            <a:hlinkClick r:id="" action="ppaction://media"/>
            <a:extLst>
              <a:ext uri="{FF2B5EF4-FFF2-40B4-BE49-F238E27FC236}">
                <a16:creationId xmlns:a16="http://schemas.microsoft.com/office/drawing/2014/main" id="{89D51BD5-561C-47BE-8602-7E1572E97B9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r="49934" b="50000"/>
          <a:stretch/>
        </p:blipFill>
        <p:spPr>
          <a:xfrm>
            <a:off x="4800602" y="1360903"/>
            <a:ext cx="2819398" cy="2674527"/>
          </a:xfrm>
          <a:prstGeom prst="rect">
            <a:avLst/>
          </a:prstGeom>
        </p:spPr>
      </p:pic>
      <p:pic>
        <p:nvPicPr>
          <p:cNvPr id="3" name="Picture 2" descr="A picture containing green, light, decorated, laser">
            <a:extLst>
              <a:ext uri="{FF2B5EF4-FFF2-40B4-BE49-F238E27FC236}">
                <a16:creationId xmlns:a16="http://schemas.microsoft.com/office/drawing/2014/main" id="{1818115A-56D0-B0C7-9A22-7F9AC017EB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800" y="4237654"/>
            <a:ext cx="2095059" cy="2095059"/>
          </a:xfrm>
          <a:prstGeom prst="rect">
            <a:avLst/>
          </a:prstGeom>
        </p:spPr>
      </p:pic>
      <p:pic>
        <p:nvPicPr>
          <p:cNvPr id="5" name="Picture 4" descr="A picture containing plant&#10;&#10;Description automatically generated">
            <a:extLst>
              <a:ext uri="{FF2B5EF4-FFF2-40B4-BE49-F238E27FC236}">
                <a16:creationId xmlns:a16="http://schemas.microsoft.com/office/drawing/2014/main" id="{603C2841-E3EB-927E-98CF-A5B3D7D85DD8}"/>
              </a:ext>
            </a:extLst>
          </p:cNvPr>
          <p:cNvPicPr>
            <a:picLocks noChangeAspect="1"/>
          </p:cNvPicPr>
          <p:nvPr/>
        </p:nvPicPr>
        <p:blipFill rotWithShape="1">
          <a:blip r:embed="rId8">
            <a:extLst>
              <a:ext uri="{28A0092B-C50C-407E-A947-70E740481C1C}">
                <a14:useLocalDpi xmlns:a14="http://schemas.microsoft.com/office/drawing/2010/main" val="0"/>
              </a:ext>
            </a:extLst>
          </a:blip>
          <a:srcRect l="35555" t="22223" b="26666"/>
          <a:stretch/>
        </p:blipFill>
        <p:spPr>
          <a:xfrm>
            <a:off x="2783197" y="4237654"/>
            <a:ext cx="2700865" cy="2142065"/>
          </a:xfrm>
          <a:prstGeom prst="rect">
            <a:avLst/>
          </a:prstGeom>
        </p:spPr>
      </p:pic>
      <p:pic>
        <p:nvPicPr>
          <p:cNvPr id="7" name="Picture 8" descr="p6 region with pattern">
            <a:extLst>
              <a:ext uri="{FF2B5EF4-FFF2-40B4-BE49-F238E27FC236}">
                <a16:creationId xmlns:a16="http://schemas.microsoft.com/office/drawing/2014/main" id="{F0407084-6135-A297-A570-0354B0C1572F}"/>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5867400" y="4237654"/>
            <a:ext cx="3136810" cy="1455169"/>
          </a:xfrm>
          <a:prstGeom prst="rect">
            <a:avLst/>
          </a:prstGeom>
          <a:noFill/>
          <a:ln w="12700">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9" name="Picture 8" descr="colonnades">
            <a:extLst>
              <a:ext uri="{FF2B5EF4-FFF2-40B4-BE49-F238E27FC236}">
                <a16:creationId xmlns:a16="http://schemas.microsoft.com/office/drawing/2014/main" id="{DDB86DAA-58F4-5462-7D53-7F06D0F1F17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b="19847"/>
          <a:stretch>
            <a:fillRect/>
          </a:stretch>
        </p:blipFill>
        <p:spPr bwMode="auto">
          <a:xfrm>
            <a:off x="7467225" y="5791200"/>
            <a:ext cx="1536985" cy="946020"/>
          </a:xfrm>
          <a:prstGeom prst="rect">
            <a:avLst/>
          </a:prstGeom>
          <a:noFill/>
          <a:ln w="127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0">
            <a:extLst>
              <a:ext uri="{FF2B5EF4-FFF2-40B4-BE49-F238E27FC236}">
                <a16:creationId xmlns:a16="http://schemas.microsoft.com/office/drawing/2014/main" id="{3109D956-51A8-B518-1082-F97D508496C4}"/>
              </a:ext>
            </a:extLst>
          </p:cNvPr>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19981" y="5895047"/>
            <a:ext cx="1711325" cy="757281"/>
          </a:xfrm>
          <a:prstGeom prst="rect">
            <a:avLst/>
          </a:prstGeom>
          <a:noFill/>
          <a:ln w="9525">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18817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60" fill="hold"/>
                                        <p:tgtEl>
                                          <p:spTgt spid="17"/>
                                        </p:tgtEl>
                                      </p:cBhvr>
                                    </p:cmd>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7"/>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a:extLst>
              <a:ext uri="{FF2B5EF4-FFF2-40B4-BE49-F238E27FC236}">
                <a16:creationId xmlns:a16="http://schemas.microsoft.com/office/drawing/2014/main" id="{A778A91F-0F0D-44FE-8E27-E64E032067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33400"/>
            <a:ext cx="8382000" cy="508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5"/>
          <p:cNvSpPr txBox="1">
            <a:spLocks noChangeArrowheads="1"/>
          </p:cNvSpPr>
          <p:nvPr/>
        </p:nvSpPr>
        <p:spPr bwMode="auto">
          <a:xfrm>
            <a:off x="228600" y="5867400"/>
            <a:ext cx="5272597"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SzTx/>
              <a:buFontTx/>
              <a:buNone/>
            </a:pPr>
            <a:r>
              <a:rPr lang="en-US" altLang="en-US" sz="2400" dirty="0">
                <a:latin typeface="Times New Roman" pitchFamily="18" charset="0"/>
              </a:rPr>
              <a:t>Crawling Neutrophil chasing a bacterium</a:t>
            </a:r>
          </a:p>
          <a:p>
            <a:pPr eaLnBrk="1" hangingPunct="1">
              <a:spcBef>
                <a:spcPct val="0"/>
              </a:spcBef>
              <a:buClrTx/>
              <a:buSzTx/>
              <a:buFontTx/>
              <a:buNone/>
            </a:pPr>
            <a:r>
              <a:rPr lang="en-US" altLang="en-US" sz="2000">
                <a:latin typeface="Times New Roman" pitchFamily="18" charset="0"/>
              </a:rPr>
              <a:t>David Rogers, </a:t>
            </a:r>
            <a:r>
              <a:rPr lang="en-US" altLang="en-US" sz="2000" dirty="0">
                <a:latin typeface="Times New Roman" pitchFamily="18" charset="0"/>
              </a:rPr>
              <a:t>Vanderbilt University, 1950’s</a:t>
            </a:r>
          </a:p>
        </p:txBody>
      </p:sp>
      <p:pic>
        <p:nvPicPr>
          <p:cNvPr id="16387" name="Picture 37" descr="Chas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685800"/>
            <a:ext cx="655320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267200"/>
            <a:ext cx="388620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13"/>
          <p:cNvPicPr>
            <a:picLocks noChangeAspect="1" noChangeArrowheads="1"/>
          </p:cNvPicPr>
          <p:nvPr/>
        </p:nvPicPr>
        <p:blipFill>
          <a:blip r:embed="rId5">
            <a:extLst>
              <a:ext uri="{28A0092B-C50C-407E-A947-70E740481C1C}">
                <a14:useLocalDpi xmlns:a14="http://schemas.microsoft.com/office/drawing/2010/main" val="0"/>
              </a:ext>
            </a:extLst>
          </a:blip>
          <a:srcRect t="17165" r="12482"/>
          <a:stretch>
            <a:fillRect/>
          </a:stretch>
        </p:blipFill>
        <p:spPr bwMode="auto">
          <a:xfrm>
            <a:off x="1219200" y="3779838"/>
            <a:ext cx="2455863" cy="239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381000"/>
            <a:ext cx="3581400" cy="295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4" name="Line 15"/>
          <p:cNvSpPr>
            <a:spLocks noChangeShapeType="1"/>
          </p:cNvSpPr>
          <p:nvPr/>
        </p:nvSpPr>
        <p:spPr bwMode="auto">
          <a:xfrm flipH="1">
            <a:off x="2667000" y="1828800"/>
            <a:ext cx="381000" cy="2027238"/>
          </a:xfrm>
          <a:prstGeom prst="line">
            <a:avLst/>
          </a:prstGeom>
          <a:noFill/>
          <a:ln w="38100">
            <a:solidFill>
              <a:srgbClr val="00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5" name="Line 16"/>
          <p:cNvSpPr>
            <a:spLocks noChangeShapeType="1"/>
          </p:cNvSpPr>
          <p:nvPr/>
        </p:nvSpPr>
        <p:spPr bwMode="auto">
          <a:xfrm flipV="1">
            <a:off x="2286000" y="4618038"/>
            <a:ext cx="2590800" cy="304800"/>
          </a:xfrm>
          <a:prstGeom prst="line">
            <a:avLst/>
          </a:prstGeom>
          <a:noFill/>
          <a:ln w="38100">
            <a:solidFill>
              <a:srgbClr val="00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6" name="Text Box 18"/>
          <p:cNvSpPr txBox="1">
            <a:spLocks noChangeArrowheads="1"/>
          </p:cNvSpPr>
          <p:nvPr/>
        </p:nvSpPr>
        <p:spPr bwMode="auto">
          <a:xfrm>
            <a:off x="0" y="6096000"/>
            <a:ext cx="55133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SzTx/>
              <a:buFontTx/>
              <a:buNone/>
            </a:pPr>
            <a:endParaRPr lang="en-US" altLang="en-US" sz="2400">
              <a:latin typeface="Times New Roman" pitchFamily="18" charset="0"/>
            </a:endParaRPr>
          </a:p>
          <a:p>
            <a:pPr eaLnBrk="1" hangingPunct="1">
              <a:spcBef>
                <a:spcPct val="0"/>
              </a:spcBef>
              <a:buClrTx/>
              <a:buSzTx/>
              <a:buFontTx/>
              <a:buNone/>
            </a:pPr>
            <a:r>
              <a:rPr lang="en-US" altLang="en-US" sz="2000">
                <a:latin typeface="Times New Roman" pitchFamily="18" charset="0"/>
              </a:rPr>
              <a:t>movie from: http://www.physiol.ucl.ac.uk/ashmore/ </a:t>
            </a:r>
          </a:p>
        </p:txBody>
      </p:sp>
      <p:pic>
        <p:nvPicPr>
          <p:cNvPr id="2" name="media1">
            <a:hlinkClick r:id="" action="ppaction://media"/>
            <a:extLst>
              <a:ext uri="{FF2B5EF4-FFF2-40B4-BE49-F238E27FC236}">
                <a16:creationId xmlns:a16="http://schemas.microsoft.com/office/drawing/2014/main" id="{C1BB886F-D2B4-45BE-AEC0-68732227C58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76800" y="486569"/>
            <a:ext cx="3957963" cy="2968472"/>
          </a:xfrm>
          <a:prstGeom prst="rect">
            <a:avLst/>
          </a:prstGeom>
        </p:spPr>
      </p:pic>
    </p:spTree>
    <p:extLst>
      <p:ext uri="{BB962C8B-B14F-4D97-AF65-F5344CB8AC3E}">
        <p14:creationId xmlns:p14="http://schemas.microsoft.com/office/powerpoint/2010/main" val="205094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90600" y="0"/>
            <a:ext cx="7162800" cy="609600"/>
          </a:xfrm>
        </p:spPr>
        <p:txBody>
          <a:bodyPr/>
          <a:lstStyle/>
          <a:p>
            <a:pPr algn="ctr" eaLnBrk="1" hangingPunct="1"/>
            <a:r>
              <a:rPr lang="en-US" altLang="en-US"/>
              <a:t>Overview of content</a:t>
            </a:r>
          </a:p>
        </p:txBody>
      </p:sp>
      <p:sp>
        <p:nvSpPr>
          <p:cNvPr id="20483" name="Line 4"/>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4" name="Rectangle 7"/>
          <p:cNvSpPr>
            <a:spLocks noChangeArrowheads="1"/>
          </p:cNvSpPr>
          <p:nvPr/>
        </p:nvSpPr>
        <p:spPr bwMode="auto">
          <a:xfrm>
            <a:off x="838201" y="838200"/>
            <a:ext cx="6629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2400" dirty="0"/>
              <a:t>Chemical/biochemical Reactions</a:t>
            </a:r>
          </a:p>
          <a:p>
            <a:pPr lvl="1" eaLnBrk="1" hangingPunct="1"/>
            <a:r>
              <a:rPr lang="en-US" altLang="en-US" dirty="0"/>
              <a:t>Affinity and Binding</a:t>
            </a:r>
          </a:p>
          <a:p>
            <a:pPr lvl="1" eaLnBrk="1" hangingPunct="1"/>
            <a:r>
              <a:rPr lang="en-US" altLang="en-US" dirty="0"/>
              <a:t>Enzyme Kinetics</a:t>
            </a:r>
          </a:p>
          <a:p>
            <a:pPr lvl="1" eaLnBrk="1" hangingPunct="1"/>
            <a:r>
              <a:rPr lang="en-US" altLang="en-US" dirty="0"/>
              <a:t>Modelling reaction dynamics</a:t>
            </a:r>
          </a:p>
          <a:p>
            <a:pPr eaLnBrk="1" hangingPunct="1"/>
            <a:r>
              <a:rPr lang="en-US" altLang="en-US" sz="2400" dirty="0"/>
              <a:t>Diffusive Transport</a:t>
            </a:r>
          </a:p>
          <a:p>
            <a:pPr eaLnBrk="1" hangingPunct="1"/>
            <a:endParaRPr lang="en-US" altLang="en-US" sz="2400" dirty="0"/>
          </a:p>
          <a:p>
            <a:pPr eaLnBrk="1" hangingPunct="1"/>
            <a:r>
              <a:rPr lang="en-US" altLang="en-US" sz="2400" dirty="0"/>
              <a:t>Membrane Physiology</a:t>
            </a:r>
          </a:p>
          <a:p>
            <a:pPr lvl="1" eaLnBrk="1" hangingPunct="1"/>
            <a:r>
              <a:rPr lang="en-US" altLang="en-US" dirty="0"/>
              <a:t>Bioelectricity / membrane potential</a:t>
            </a:r>
            <a:endParaRPr lang="en-US" altLang="en-US" sz="2000" dirty="0"/>
          </a:p>
          <a:p>
            <a:pPr lvl="1" eaLnBrk="1" hangingPunct="1"/>
            <a:r>
              <a:rPr lang="en-US" altLang="en-US" dirty="0"/>
              <a:t>Active Membranes</a:t>
            </a:r>
          </a:p>
          <a:p>
            <a:pPr eaLnBrk="1" hangingPunct="1"/>
            <a:r>
              <a:rPr lang="en-US" altLang="en-US" sz="2400" dirty="0"/>
              <a:t>Cell Cytoskeleton and Molecular Motors</a:t>
            </a:r>
          </a:p>
          <a:p>
            <a:pPr eaLnBrk="1" hangingPunct="1"/>
            <a:endParaRPr lang="en-US" altLang="en-US" sz="2400" dirty="0"/>
          </a:p>
          <a:p>
            <a:pPr eaLnBrk="1" hangingPunct="1"/>
            <a:r>
              <a:rPr lang="en-US" altLang="en-US" sz="2400" dirty="0"/>
              <a:t>Cellular Engineering</a:t>
            </a:r>
          </a:p>
          <a:p>
            <a:pPr eaLnBrk="1" hangingPunct="1"/>
            <a:endParaRPr lang="en-US" altLang="en-US" sz="2400" dirty="0">
              <a:solidFill>
                <a:srgbClr val="FFFF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90600" y="0"/>
            <a:ext cx="7162800" cy="609600"/>
          </a:xfrm>
        </p:spPr>
        <p:txBody>
          <a:bodyPr/>
          <a:lstStyle/>
          <a:p>
            <a:pPr algn="ctr" eaLnBrk="1" hangingPunct="1"/>
            <a:r>
              <a:rPr lang="en-US" altLang="en-US" dirty="0"/>
              <a:t>Class composition and Grading</a:t>
            </a:r>
          </a:p>
        </p:txBody>
      </p:sp>
      <p:sp>
        <p:nvSpPr>
          <p:cNvPr id="23555"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56" name="Rectangle 4"/>
          <p:cNvSpPr>
            <a:spLocks noChangeArrowheads="1"/>
          </p:cNvSpPr>
          <p:nvPr/>
        </p:nvSpPr>
        <p:spPr bwMode="auto">
          <a:xfrm>
            <a:off x="327025" y="609600"/>
            <a:ext cx="820737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2000" dirty="0"/>
              <a:t>Class composition</a:t>
            </a:r>
          </a:p>
          <a:p>
            <a:pPr lvl="1" eaLnBrk="1" hangingPunct="1">
              <a:spcBef>
                <a:spcPts val="0"/>
              </a:spcBef>
            </a:pPr>
            <a:r>
              <a:rPr lang="en-US" altLang="en-US" sz="1800" dirty="0"/>
              <a:t>3rd year undergraduates</a:t>
            </a:r>
          </a:p>
          <a:p>
            <a:pPr lvl="1" eaLnBrk="1" hangingPunct="1">
              <a:spcBef>
                <a:spcPts val="0"/>
              </a:spcBef>
            </a:pPr>
            <a:r>
              <a:rPr lang="en-US" altLang="en-US" sz="1800" dirty="0"/>
              <a:t>Graduate students</a:t>
            </a:r>
          </a:p>
          <a:p>
            <a:pPr lvl="1" eaLnBrk="1" hangingPunct="1">
              <a:spcBef>
                <a:spcPts val="0"/>
              </a:spcBef>
            </a:pPr>
            <a:r>
              <a:rPr lang="en-US" altLang="en-US" sz="1800" dirty="0"/>
              <a:t>Columbia Video Network</a:t>
            </a:r>
          </a:p>
          <a:p>
            <a:pPr eaLnBrk="1" hangingPunct="1">
              <a:spcBef>
                <a:spcPts val="600"/>
              </a:spcBef>
            </a:pPr>
            <a:r>
              <a:rPr lang="en-US" altLang="en-US" sz="2000" dirty="0"/>
              <a:t>Numerical score will be based on</a:t>
            </a:r>
          </a:p>
          <a:p>
            <a:pPr lvl="1" eaLnBrk="1" hangingPunct="1">
              <a:spcBef>
                <a:spcPts val="0"/>
              </a:spcBef>
            </a:pPr>
            <a:r>
              <a:rPr lang="en-US" altLang="en-US" sz="1800" dirty="0"/>
              <a:t>40%	</a:t>
            </a:r>
            <a:r>
              <a:rPr lang="en-US" altLang="en-US" sz="1800" dirty="0" err="1"/>
              <a:t>Homeworks</a:t>
            </a:r>
            <a:r>
              <a:rPr lang="en-US" altLang="en-US" sz="1800" dirty="0"/>
              <a:t> (5 assigned, 4 best counted)</a:t>
            </a:r>
          </a:p>
          <a:p>
            <a:pPr lvl="1" eaLnBrk="1" hangingPunct="1">
              <a:spcBef>
                <a:spcPts val="0"/>
              </a:spcBef>
            </a:pPr>
            <a:r>
              <a:rPr lang="en-US" altLang="en-US" sz="1800" dirty="0"/>
              <a:t>30%	Mid-term Exam 1</a:t>
            </a:r>
          </a:p>
          <a:p>
            <a:pPr lvl="1" eaLnBrk="1" hangingPunct="1">
              <a:spcBef>
                <a:spcPts val="0"/>
              </a:spcBef>
            </a:pPr>
            <a:r>
              <a:rPr lang="en-US" altLang="en-US" sz="1800" dirty="0"/>
              <a:t>30%	Mid-term Exam 2</a:t>
            </a:r>
            <a:endParaRPr lang="en-US" altLang="en-US" sz="1600" dirty="0"/>
          </a:p>
          <a:p>
            <a:pPr eaLnBrk="1" hangingPunct="1">
              <a:spcBef>
                <a:spcPts val="600"/>
              </a:spcBef>
            </a:pPr>
            <a:r>
              <a:rPr lang="en-US" altLang="en-US" sz="2000" dirty="0"/>
              <a:t>One extension of four days will be allowed for one homework assignment. This does not have to be arranged in advance of the deadline. It will be applied to one of the counted HWs.</a:t>
            </a:r>
          </a:p>
          <a:p>
            <a:pPr eaLnBrk="1" hangingPunct="1">
              <a:spcBef>
                <a:spcPts val="600"/>
              </a:spcBef>
            </a:pPr>
            <a:r>
              <a:rPr lang="en-US" altLang="en-US" sz="2000" dirty="0"/>
              <a:t>Final grades for undergraduate, graduate, and CVN students will be on separate scales.</a:t>
            </a:r>
          </a:p>
          <a:p>
            <a:pPr eaLnBrk="1" hangingPunct="1">
              <a:spcBef>
                <a:spcPts val="600"/>
              </a:spcBef>
            </a:pPr>
            <a:r>
              <a:rPr lang="en-US" altLang="en-US" sz="2000" dirty="0"/>
              <a:t>Violations of academic honesty will be addressed with the appropriate Dean.</a:t>
            </a:r>
          </a:p>
          <a:p>
            <a:pPr eaLnBrk="1" hangingPunct="1">
              <a:spcBef>
                <a:spcPts val="600"/>
              </a:spcBef>
            </a:pPr>
            <a:r>
              <a:rPr lang="en-US" altLang="en-US" sz="2000" dirty="0"/>
              <a:t>Scheduling and modalities for all assessments will be subject to University, School, and Department policies in place at that time.</a:t>
            </a:r>
          </a:p>
          <a:p>
            <a:pPr eaLnBrk="1" hangingPunct="1">
              <a:spcBef>
                <a:spcPts val="600"/>
              </a:spcBef>
            </a:pPr>
            <a:r>
              <a:rPr lang="en-US" altLang="en-US" sz="2000" dirty="0"/>
              <a:t>Concerns of academic misconduct can be brought to Prof. Kam or Prof. Clark Hung, DBME Vice-chair.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90600" y="0"/>
            <a:ext cx="7162800" cy="609600"/>
          </a:xfrm>
        </p:spPr>
        <p:txBody>
          <a:bodyPr/>
          <a:lstStyle/>
          <a:p>
            <a:pPr algn="ctr" eaLnBrk="1" hangingPunct="1"/>
            <a:r>
              <a:rPr lang="en-US" altLang="en-US"/>
              <a:t>Homeworks</a:t>
            </a:r>
          </a:p>
        </p:txBody>
      </p:sp>
      <p:sp>
        <p:nvSpPr>
          <p:cNvPr id="24579"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0" name="Rectangle 4"/>
          <p:cNvSpPr>
            <a:spLocks noChangeArrowheads="1"/>
          </p:cNvSpPr>
          <p:nvPr/>
        </p:nvSpPr>
        <p:spPr bwMode="auto">
          <a:xfrm>
            <a:off x="315912" y="685800"/>
            <a:ext cx="820737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2400" dirty="0"/>
              <a:t>Each student is required to submit an individual solution for each assignment.  While students are encouraged to discuss the </a:t>
            </a:r>
            <a:r>
              <a:rPr lang="en-US" altLang="en-US" sz="2400" dirty="0" err="1"/>
              <a:t>homeworks</a:t>
            </a:r>
            <a:r>
              <a:rPr lang="en-US" altLang="en-US" sz="2400" dirty="0"/>
              <a:t>, submitted solutions must reflect individual effort.</a:t>
            </a:r>
          </a:p>
          <a:p>
            <a:pPr eaLnBrk="1" hangingPunct="1"/>
            <a:r>
              <a:rPr lang="en-US" altLang="en-US" sz="2400" dirty="0"/>
              <a:t>Solutions to be done neatly in 8.5” X 11”, portrait orientation.  Assignments will be submitted electronically, and initial grading will be anonymous;</a:t>
            </a:r>
            <a:br>
              <a:rPr lang="en-US" altLang="en-US" sz="2400" dirty="0"/>
            </a:br>
            <a:r>
              <a:rPr lang="en-US" altLang="en-US" sz="2400" i="1" dirty="0"/>
              <a:t>do not include your name or identifying information</a:t>
            </a:r>
          </a:p>
          <a:p>
            <a:pPr eaLnBrk="1" hangingPunct="1"/>
            <a:r>
              <a:rPr lang="en-US" altLang="en-US" sz="2400" dirty="0" err="1"/>
              <a:t>Homeworks</a:t>
            </a:r>
            <a:r>
              <a:rPr lang="en-US" altLang="en-US" sz="2400" dirty="0"/>
              <a:t> are due by 11:00PM (Eastern Time) of the assigned due date. Unless other arrangements are made 24 hours in advance, late homework will discounted 25% per day.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90600" y="0"/>
            <a:ext cx="7162800" cy="609600"/>
          </a:xfrm>
        </p:spPr>
        <p:txBody>
          <a:bodyPr/>
          <a:lstStyle/>
          <a:p>
            <a:pPr algn="ctr" eaLnBrk="1" hangingPunct="1"/>
            <a:r>
              <a:rPr lang="en-US" altLang="en-US" dirty="0"/>
              <a:t>Midterm exams</a:t>
            </a:r>
          </a:p>
        </p:txBody>
      </p:sp>
      <p:sp>
        <p:nvSpPr>
          <p:cNvPr id="24579" name="Line 3"/>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0" name="Rectangle 4"/>
          <p:cNvSpPr>
            <a:spLocks noChangeArrowheads="1"/>
          </p:cNvSpPr>
          <p:nvPr/>
        </p:nvSpPr>
        <p:spPr bwMode="auto">
          <a:xfrm>
            <a:off x="533400" y="914400"/>
            <a:ext cx="820737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2400" dirty="0"/>
              <a:t>Two in-class, in person midterm exams.</a:t>
            </a:r>
          </a:p>
          <a:p>
            <a:pPr eaLnBrk="1" hangingPunct="1"/>
            <a:r>
              <a:rPr lang="en-US" altLang="en-US" sz="2400" dirty="0"/>
              <a:t>Open book, open notes. Some excluded materials as will be detailed later.</a:t>
            </a:r>
          </a:p>
        </p:txBody>
      </p:sp>
    </p:spTree>
    <p:extLst>
      <p:ext uri="{BB962C8B-B14F-4D97-AF65-F5344CB8AC3E}">
        <p14:creationId xmlns:p14="http://schemas.microsoft.com/office/powerpoint/2010/main" val="3676628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63380-6392-7890-E406-99920C27D4F3}"/>
            </a:ext>
          </a:extLst>
        </p:cNvPr>
        <p:cNvGrpSpPr/>
        <p:nvPr/>
      </p:nvGrpSpPr>
      <p:grpSpPr>
        <a:xfrm>
          <a:off x="0" y="0"/>
          <a:ext cx="0" cy="0"/>
          <a:chOff x="0" y="0"/>
          <a:chExt cx="0" cy="0"/>
        </a:xfrm>
      </p:grpSpPr>
      <p:sp>
        <p:nvSpPr>
          <p:cNvPr id="24578" name="Rectangle 2">
            <a:extLst>
              <a:ext uri="{FF2B5EF4-FFF2-40B4-BE49-F238E27FC236}">
                <a16:creationId xmlns:a16="http://schemas.microsoft.com/office/drawing/2014/main" id="{F061F64E-DE59-5051-3CBD-D04B010CFFCB}"/>
              </a:ext>
            </a:extLst>
          </p:cNvPr>
          <p:cNvSpPr>
            <a:spLocks noGrp="1" noChangeArrowheads="1"/>
          </p:cNvSpPr>
          <p:nvPr>
            <p:ph type="title"/>
          </p:nvPr>
        </p:nvSpPr>
        <p:spPr>
          <a:xfrm>
            <a:off x="990600" y="0"/>
            <a:ext cx="7162800" cy="609600"/>
          </a:xfrm>
        </p:spPr>
        <p:txBody>
          <a:bodyPr/>
          <a:lstStyle/>
          <a:p>
            <a:pPr algn="ctr" eaLnBrk="1" hangingPunct="1"/>
            <a:r>
              <a:rPr lang="en-US" altLang="en-US" dirty="0"/>
              <a:t>Generative AI</a:t>
            </a:r>
          </a:p>
        </p:txBody>
      </p:sp>
      <p:sp>
        <p:nvSpPr>
          <p:cNvPr id="24579" name="Line 3">
            <a:extLst>
              <a:ext uri="{FF2B5EF4-FFF2-40B4-BE49-F238E27FC236}">
                <a16:creationId xmlns:a16="http://schemas.microsoft.com/office/drawing/2014/main" id="{94D9B7C4-85A4-CA8B-6265-1F756E20B2CA}"/>
              </a:ext>
            </a:extLst>
          </p:cNvPr>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 name="Picture 2" descr="A diagram of a cell&#10;&#10;AI-generated content may be incorrect.">
            <a:extLst>
              <a:ext uri="{FF2B5EF4-FFF2-40B4-BE49-F238E27FC236}">
                <a16:creationId xmlns:a16="http://schemas.microsoft.com/office/drawing/2014/main" id="{973A07CE-052E-2FF5-BDE5-11AEF6DB33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1371602"/>
            <a:ext cx="3581397" cy="3657596"/>
          </a:xfrm>
          <a:prstGeom prst="rect">
            <a:avLst/>
          </a:prstGeom>
        </p:spPr>
      </p:pic>
      <p:pic>
        <p:nvPicPr>
          <p:cNvPr id="5" name="Picture 4" descr="A cell with lightning coming out of it&#10;&#10;AI-generated content may be incorrect.">
            <a:extLst>
              <a:ext uri="{FF2B5EF4-FFF2-40B4-BE49-F238E27FC236}">
                <a16:creationId xmlns:a16="http://schemas.microsoft.com/office/drawing/2014/main" id="{2575E5B8-A557-9B38-3301-7ABAF0B497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762000"/>
            <a:ext cx="3936999" cy="5905498"/>
          </a:xfrm>
          <a:prstGeom prst="rect">
            <a:avLst/>
          </a:prstGeom>
        </p:spPr>
      </p:pic>
      <p:sp>
        <p:nvSpPr>
          <p:cNvPr id="6" name="TextBox 5">
            <a:extLst>
              <a:ext uri="{FF2B5EF4-FFF2-40B4-BE49-F238E27FC236}">
                <a16:creationId xmlns:a16="http://schemas.microsoft.com/office/drawing/2014/main" id="{7720503E-B27C-45C8-FA52-3BD0C6CA5B56}"/>
              </a:ext>
            </a:extLst>
          </p:cNvPr>
          <p:cNvSpPr txBox="1"/>
          <p:nvPr/>
        </p:nvSpPr>
        <p:spPr>
          <a:xfrm>
            <a:off x="1524578" y="5029198"/>
            <a:ext cx="2604687" cy="338554"/>
          </a:xfrm>
          <a:prstGeom prst="rect">
            <a:avLst/>
          </a:prstGeom>
          <a:noFill/>
        </p:spPr>
        <p:txBody>
          <a:bodyPr wrap="none" rtlCol="0">
            <a:spAutoFit/>
          </a:bodyPr>
          <a:lstStyle/>
          <a:p>
            <a:r>
              <a:rPr lang="en-US" sz="1600" dirty="0"/>
              <a:t>Generated using ChatGPT 4o</a:t>
            </a:r>
          </a:p>
        </p:txBody>
      </p:sp>
    </p:spTree>
    <p:extLst>
      <p:ext uri="{BB962C8B-B14F-4D97-AF65-F5344CB8AC3E}">
        <p14:creationId xmlns:p14="http://schemas.microsoft.com/office/powerpoint/2010/main" val="1956994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A622A-EF0C-789B-1742-BCF17A46FDF5}"/>
            </a:ext>
          </a:extLst>
        </p:cNvPr>
        <p:cNvGrpSpPr/>
        <p:nvPr/>
      </p:nvGrpSpPr>
      <p:grpSpPr>
        <a:xfrm>
          <a:off x="0" y="0"/>
          <a:ext cx="0" cy="0"/>
          <a:chOff x="0" y="0"/>
          <a:chExt cx="0" cy="0"/>
        </a:xfrm>
      </p:grpSpPr>
      <p:sp>
        <p:nvSpPr>
          <p:cNvPr id="24578" name="Rectangle 2">
            <a:extLst>
              <a:ext uri="{FF2B5EF4-FFF2-40B4-BE49-F238E27FC236}">
                <a16:creationId xmlns:a16="http://schemas.microsoft.com/office/drawing/2014/main" id="{44BBB9CA-C50E-F824-15D6-5B01E44357E4}"/>
              </a:ext>
            </a:extLst>
          </p:cNvPr>
          <p:cNvSpPr>
            <a:spLocks noGrp="1" noChangeArrowheads="1"/>
          </p:cNvSpPr>
          <p:nvPr>
            <p:ph type="title"/>
          </p:nvPr>
        </p:nvSpPr>
        <p:spPr>
          <a:xfrm>
            <a:off x="990600" y="0"/>
            <a:ext cx="7162800" cy="609600"/>
          </a:xfrm>
        </p:spPr>
        <p:txBody>
          <a:bodyPr/>
          <a:lstStyle/>
          <a:p>
            <a:pPr algn="ctr" eaLnBrk="1" hangingPunct="1"/>
            <a:r>
              <a:rPr lang="en-US" altLang="en-US" dirty="0"/>
              <a:t>Generative AI</a:t>
            </a:r>
          </a:p>
        </p:txBody>
      </p:sp>
      <p:sp>
        <p:nvSpPr>
          <p:cNvPr id="24579" name="Line 3">
            <a:extLst>
              <a:ext uri="{FF2B5EF4-FFF2-40B4-BE49-F238E27FC236}">
                <a16:creationId xmlns:a16="http://schemas.microsoft.com/office/drawing/2014/main" id="{605C2D0A-05F9-0117-7FB6-4806FB2B8860}"/>
              </a:ext>
            </a:extLst>
          </p:cNvPr>
          <p:cNvSpPr>
            <a:spLocks noChangeShapeType="1"/>
          </p:cNvSpPr>
          <p:nvPr/>
        </p:nvSpPr>
        <p:spPr bwMode="auto">
          <a:xfrm>
            <a:off x="152400" y="609600"/>
            <a:ext cx="8534400" cy="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0" name="Rectangle 4">
            <a:extLst>
              <a:ext uri="{FF2B5EF4-FFF2-40B4-BE49-F238E27FC236}">
                <a16:creationId xmlns:a16="http://schemas.microsoft.com/office/drawing/2014/main" id="{4EB4C81F-13CB-8FAA-38A5-2C6D96350085}"/>
              </a:ext>
            </a:extLst>
          </p:cNvPr>
          <p:cNvSpPr>
            <a:spLocks noChangeArrowheads="1"/>
          </p:cNvSpPr>
          <p:nvPr/>
        </p:nvSpPr>
        <p:spPr bwMode="auto">
          <a:xfrm>
            <a:off x="609600" y="635643"/>
            <a:ext cx="8207375"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spcBef>
                <a:spcPct val="20000"/>
              </a:spcBef>
              <a:buClr>
                <a:srgbClr val="003399"/>
              </a:buClr>
              <a:buSzPct val="125000"/>
              <a:buChar char="•"/>
              <a:defRPr sz="2800">
                <a:solidFill>
                  <a:schemeClr val="tx1"/>
                </a:solidFill>
                <a:latin typeface="Arial" charset="0"/>
              </a:defRPr>
            </a:lvl1pPr>
            <a:lvl2pPr marL="742950" indent="-285750" eaLnBrk="0" hangingPunct="0">
              <a:spcBef>
                <a:spcPct val="20000"/>
              </a:spcBef>
              <a:buClr>
                <a:srgbClr val="003399"/>
              </a:buClr>
              <a:buSzPct val="50000"/>
              <a:buFont typeface="Wingdings" pitchFamily="2" charset="2"/>
              <a:buChar char="£"/>
              <a:defRPr sz="24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sz="2400" dirty="0"/>
              <a:t>Submitted materials are an individual’s original work.</a:t>
            </a:r>
          </a:p>
          <a:p>
            <a:pPr eaLnBrk="1" hangingPunct="1"/>
            <a:r>
              <a:rPr lang="en-US" altLang="en-US" sz="2400" dirty="0"/>
              <a:t>Homework assignments: Generative AI can be used to approach questions and explore.</a:t>
            </a:r>
          </a:p>
          <a:p>
            <a:pPr eaLnBrk="1" hangingPunct="1"/>
            <a:r>
              <a:rPr lang="en-US" altLang="en-US" sz="2400" dirty="0"/>
              <a:t>Exams: Generative AI / Search are not allowed.</a:t>
            </a:r>
          </a:p>
          <a:p>
            <a:pPr eaLnBrk="1" hangingPunct="1"/>
            <a:r>
              <a:rPr lang="en-US" altLang="en-US" sz="2400" dirty="0"/>
              <a:t>We will also follow the University’s Generative AI Policy</a:t>
            </a:r>
            <a:br>
              <a:rPr lang="en-US" altLang="en-US" sz="2400" dirty="0"/>
            </a:br>
            <a:r>
              <a:rPr lang="en-US" altLang="en-US" sz="1800" dirty="0"/>
              <a:t>https://provost.columbia.edu/content/office-senior-vice-provost/ai-policy</a:t>
            </a:r>
            <a:endParaRPr lang="en-US" altLang="en-US" sz="2400" dirty="0"/>
          </a:p>
        </p:txBody>
      </p:sp>
      <p:pic>
        <p:nvPicPr>
          <p:cNvPr id="3" name="Picture 2">
            <a:extLst>
              <a:ext uri="{FF2B5EF4-FFF2-40B4-BE49-F238E27FC236}">
                <a16:creationId xmlns:a16="http://schemas.microsoft.com/office/drawing/2014/main" id="{6CAB9C6A-9C9B-CE41-FF19-1156139F9214}"/>
              </a:ext>
            </a:extLst>
          </p:cNvPr>
          <p:cNvPicPr>
            <a:picLocks noChangeAspect="1"/>
          </p:cNvPicPr>
          <p:nvPr/>
        </p:nvPicPr>
        <p:blipFill>
          <a:blip r:embed="rId2"/>
          <a:srcRect b="42880"/>
          <a:stretch>
            <a:fillRect/>
          </a:stretch>
        </p:blipFill>
        <p:spPr>
          <a:xfrm>
            <a:off x="541810" y="3429000"/>
            <a:ext cx="8412981" cy="3374597"/>
          </a:xfrm>
          <a:prstGeom prst="rect">
            <a:avLst/>
          </a:prstGeom>
        </p:spPr>
      </p:pic>
    </p:spTree>
    <p:extLst>
      <p:ext uri="{BB962C8B-B14F-4D97-AF65-F5344CB8AC3E}">
        <p14:creationId xmlns:p14="http://schemas.microsoft.com/office/powerpoint/2010/main" val="998842584"/>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3416</TotalTime>
  <Words>849</Words>
  <Application>Microsoft Office PowerPoint</Application>
  <PresentationFormat>On-screen Show (4:3)</PresentationFormat>
  <Paragraphs>109</Paragraphs>
  <Slides>19</Slides>
  <Notes>2</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 Light</vt:lpstr>
      <vt:lpstr>Roboto</vt:lpstr>
      <vt:lpstr>Times New Roman</vt:lpstr>
      <vt:lpstr>Wingdings</vt:lpstr>
      <vt:lpstr>Default Design</vt:lpstr>
      <vt:lpstr>PowerPoint Presentation</vt:lpstr>
      <vt:lpstr>PowerPoint Presentation</vt:lpstr>
      <vt:lpstr>PowerPoint Presentation</vt:lpstr>
      <vt:lpstr>Overview of content</vt:lpstr>
      <vt:lpstr>Class composition and Grading</vt:lpstr>
      <vt:lpstr>Homeworks</vt:lpstr>
      <vt:lpstr>Midterm exams</vt:lpstr>
      <vt:lpstr>Generative AI</vt:lpstr>
      <vt:lpstr>Generative AI</vt:lpstr>
      <vt:lpstr>Texts</vt:lpstr>
      <vt:lpstr>Teaching Assistants</vt:lpstr>
      <vt:lpstr>Tentative Schedule </vt:lpstr>
      <vt:lpstr>Communication</vt:lpstr>
      <vt:lpstr>Strategy</vt:lpstr>
      <vt:lpstr>Welcome! From the BME Faculty</vt:lpstr>
      <vt:lpstr>Explore !</vt:lpstr>
      <vt:lpstr>https://www.bme.columbia.edu/studentprofessional-organizations-and-awards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LCK</dc:creator>
  <cp:lastModifiedBy>Kam, Lance C.</cp:lastModifiedBy>
  <cp:revision>169</cp:revision>
  <dcterms:created xsi:type="dcterms:W3CDTF">1601-01-01T00:00:00Z</dcterms:created>
  <dcterms:modified xsi:type="dcterms:W3CDTF">2025-09-03T04:13:25Z</dcterms:modified>
</cp:coreProperties>
</file>